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9"/>
  </p:notesMasterIdLst>
  <p:sldIdLst>
    <p:sldId id="816" r:id="rId2"/>
    <p:sldId id="815" r:id="rId3"/>
    <p:sldId id="776" r:id="rId4"/>
    <p:sldId id="747" r:id="rId5"/>
    <p:sldId id="748" r:id="rId6"/>
    <p:sldId id="535" r:id="rId7"/>
    <p:sldId id="749" r:id="rId8"/>
    <p:sldId id="777" r:id="rId9"/>
    <p:sldId id="752" r:id="rId10"/>
    <p:sldId id="753" r:id="rId11"/>
    <p:sldId id="778" r:id="rId12"/>
    <p:sldId id="755" r:id="rId13"/>
    <p:sldId id="756" r:id="rId14"/>
    <p:sldId id="757" r:id="rId15"/>
    <p:sldId id="779" r:id="rId16"/>
    <p:sldId id="780" r:id="rId17"/>
    <p:sldId id="781" r:id="rId18"/>
    <p:sldId id="817" r:id="rId19"/>
    <p:sldId id="782" r:id="rId20"/>
    <p:sldId id="783" r:id="rId21"/>
    <p:sldId id="784" r:id="rId22"/>
    <p:sldId id="785" r:id="rId23"/>
    <p:sldId id="786" r:id="rId24"/>
    <p:sldId id="787" r:id="rId25"/>
    <p:sldId id="788" r:id="rId26"/>
    <p:sldId id="789" r:id="rId27"/>
    <p:sldId id="790" r:id="rId28"/>
    <p:sldId id="796" r:id="rId29"/>
    <p:sldId id="797" r:id="rId30"/>
    <p:sldId id="798" r:id="rId31"/>
    <p:sldId id="799" r:id="rId32"/>
    <p:sldId id="800" r:id="rId33"/>
    <p:sldId id="801" r:id="rId34"/>
    <p:sldId id="802" r:id="rId35"/>
    <p:sldId id="803" r:id="rId36"/>
    <p:sldId id="804" r:id="rId37"/>
    <p:sldId id="805" r:id="rId38"/>
    <p:sldId id="806" r:id="rId39"/>
    <p:sldId id="807" r:id="rId40"/>
    <p:sldId id="808" r:id="rId41"/>
    <p:sldId id="809" r:id="rId42"/>
    <p:sldId id="810" r:id="rId43"/>
    <p:sldId id="811" r:id="rId44"/>
    <p:sldId id="812" r:id="rId45"/>
    <p:sldId id="813" r:id="rId46"/>
    <p:sldId id="814" r:id="rId47"/>
    <p:sldId id="818" r:id="rId4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660066"/>
    <a:srgbClr val="996633"/>
    <a:srgbClr val="6666FF"/>
    <a:srgbClr val="3366FF"/>
    <a:srgbClr val="CCFF99"/>
    <a:srgbClr val="99FF33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29" autoAdjust="0"/>
    <p:restoredTop sz="94680" autoAdjust="0"/>
  </p:normalViewPr>
  <p:slideViewPr>
    <p:cSldViewPr>
      <p:cViewPr>
        <p:scale>
          <a:sx n="75" d="100"/>
          <a:sy n="75" d="100"/>
        </p:scale>
        <p:origin x="-130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888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888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888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888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8888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Times New Roman" pitchFamily="18" charset="0"/>
              </a:defRPr>
            </a:lvl1pPr>
          </a:lstStyle>
          <a:p>
            <a:fld id="{E1941A88-3000-4A20-95CF-AEE8E507DB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1268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5CD328-7B35-49CE-BC96-5E6CA2CFA0CA}" type="slidenum">
              <a:rPr lang="en-US"/>
              <a:pPr/>
              <a:t>3</a:t>
            </a:fld>
            <a:endParaRPr lang="en-US"/>
          </a:p>
        </p:txBody>
      </p:sp>
      <p:sp>
        <p:nvSpPr>
          <p:cNvPr id="92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6EF308-2F88-4C6F-A17A-48D761C21D76}" type="slidenum">
              <a:rPr lang="en-US"/>
              <a:pPr/>
              <a:t>14</a:t>
            </a:fld>
            <a:endParaRPr lang="en-US"/>
          </a:p>
        </p:txBody>
      </p:sp>
      <p:sp>
        <p:nvSpPr>
          <p:cNvPr id="90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1FA11C-7E7C-4C7E-B9F6-7811308997A7}" type="slidenum">
              <a:rPr lang="en-US"/>
              <a:pPr/>
              <a:t>22</a:t>
            </a:fld>
            <a:endParaRPr lang="en-US"/>
          </a:p>
        </p:txBody>
      </p:sp>
      <p:sp>
        <p:nvSpPr>
          <p:cNvPr id="90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24C19C-313C-4852-9342-FA66756C9A0A}" type="slidenum">
              <a:rPr lang="en-US"/>
              <a:pPr/>
              <a:t>23</a:t>
            </a:fld>
            <a:endParaRPr lang="en-US"/>
          </a:p>
        </p:txBody>
      </p:sp>
      <p:sp>
        <p:nvSpPr>
          <p:cNvPr id="90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40D533-840C-4911-A550-5BA7BEF45594}" type="slidenum">
              <a:rPr lang="en-US"/>
              <a:pPr/>
              <a:t>24</a:t>
            </a:fld>
            <a:endParaRPr lang="en-US"/>
          </a:p>
        </p:txBody>
      </p:sp>
      <p:sp>
        <p:nvSpPr>
          <p:cNvPr id="90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66AE85-9890-4C4B-B11B-31EAEBFA0000}" type="slidenum">
              <a:rPr lang="en-US"/>
              <a:pPr/>
              <a:t>25</a:t>
            </a:fld>
            <a:endParaRPr lang="en-US"/>
          </a:p>
        </p:txBody>
      </p:sp>
      <p:sp>
        <p:nvSpPr>
          <p:cNvPr id="91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B080C1-99D9-4DCB-A807-35E08DB954B0}" type="slidenum">
              <a:rPr lang="en-US"/>
              <a:pPr/>
              <a:t>26</a:t>
            </a:fld>
            <a:endParaRPr lang="en-US"/>
          </a:p>
        </p:txBody>
      </p:sp>
      <p:sp>
        <p:nvSpPr>
          <p:cNvPr id="911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90F9ED-6E0E-4BBB-9344-E6010A44831D}" type="slidenum">
              <a:rPr lang="en-US"/>
              <a:pPr/>
              <a:t>27</a:t>
            </a:fld>
            <a:endParaRPr lang="en-US"/>
          </a:p>
        </p:txBody>
      </p:sp>
      <p:sp>
        <p:nvSpPr>
          <p:cNvPr id="91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460577-C0C5-4A7E-A2BE-04E13769A19C}" type="slidenum">
              <a:rPr lang="en-US"/>
              <a:pPr/>
              <a:t>28</a:t>
            </a:fld>
            <a:endParaRPr lang="en-US"/>
          </a:p>
        </p:txBody>
      </p:sp>
      <p:sp>
        <p:nvSpPr>
          <p:cNvPr id="91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92F609-8896-401A-A413-CD5C6EAA3604}" type="slidenum">
              <a:rPr lang="en-US"/>
              <a:pPr/>
              <a:t>29</a:t>
            </a:fld>
            <a:endParaRPr lang="en-US"/>
          </a:p>
        </p:txBody>
      </p:sp>
      <p:sp>
        <p:nvSpPr>
          <p:cNvPr id="919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F1539A-F360-43AB-8CD8-AC3851DC8946}" type="slidenum">
              <a:rPr lang="en-US"/>
              <a:pPr/>
              <a:t>30</a:t>
            </a:fld>
            <a:endParaRPr lang="en-US"/>
          </a:p>
        </p:txBody>
      </p:sp>
      <p:sp>
        <p:nvSpPr>
          <p:cNvPr id="92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0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EB13DC-5A98-4DD0-8166-59996D2379FB}" type="slidenum">
              <a:rPr lang="en-US"/>
              <a:pPr/>
              <a:t>4</a:t>
            </a:fld>
            <a:endParaRPr lang="en-US"/>
          </a:p>
        </p:txBody>
      </p:sp>
      <p:sp>
        <p:nvSpPr>
          <p:cNvPr id="89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E625DF-AEBF-4AF1-89CE-B27E41D10726}" type="slidenum">
              <a:rPr lang="en-US"/>
              <a:pPr/>
              <a:t>31</a:t>
            </a:fld>
            <a:endParaRPr lang="en-US"/>
          </a:p>
        </p:txBody>
      </p:sp>
      <p:sp>
        <p:nvSpPr>
          <p:cNvPr id="92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5F7729-3F91-4349-8381-A18027570C90}" type="slidenum">
              <a:rPr lang="en-US"/>
              <a:pPr/>
              <a:t>32</a:t>
            </a:fld>
            <a:endParaRPr lang="en-US"/>
          </a:p>
        </p:txBody>
      </p:sp>
      <p:sp>
        <p:nvSpPr>
          <p:cNvPr id="922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223D22-1E50-42B4-9694-5D45C33C0513}" type="slidenum">
              <a:rPr lang="en-US"/>
              <a:pPr/>
              <a:t>33</a:t>
            </a:fld>
            <a:endParaRPr lang="en-US"/>
          </a:p>
        </p:txBody>
      </p:sp>
      <p:sp>
        <p:nvSpPr>
          <p:cNvPr id="92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3EA06F-11CC-449F-A60B-438CC97C8A3B}" type="slidenum">
              <a:rPr lang="en-US"/>
              <a:pPr/>
              <a:t>34</a:t>
            </a:fld>
            <a:endParaRPr lang="en-US"/>
          </a:p>
        </p:txBody>
      </p:sp>
      <p:sp>
        <p:nvSpPr>
          <p:cNvPr id="92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35C073-EE97-474F-9DB2-36893C5ACD29}" type="slidenum">
              <a:rPr lang="en-US"/>
              <a:pPr/>
              <a:t>35</a:t>
            </a:fld>
            <a:endParaRPr lang="en-US"/>
          </a:p>
        </p:txBody>
      </p:sp>
      <p:sp>
        <p:nvSpPr>
          <p:cNvPr id="92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BE9FE1-92C3-4255-81FB-A59CC16794B2}" type="slidenum">
              <a:rPr lang="en-US"/>
              <a:pPr/>
              <a:t>36</a:t>
            </a:fld>
            <a:endParaRPr lang="en-US"/>
          </a:p>
        </p:txBody>
      </p:sp>
      <p:sp>
        <p:nvSpPr>
          <p:cNvPr id="926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6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2E435A-379C-4483-A2AB-C3BA4DF13319}" type="slidenum">
              <a:rPr lang="en-US"/>
              <a:pPr/>
              <a:t>37</a:t>
            </a:fld>
            <a:endParaRPr lang="en-US"/>
          </a:p>
        </p:txBody>
      </p:sp>
      <p:sp>
        <p:nvSpPr>
          <p:cNvPr id="92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74BC7D-4D2E-49B8-9437-A88A0F8AD7C1}" type="slidenum">
              <a:rPr lang="en-US"/>
              <a:pPr/>
              <a:t>38</a:t>
            </a:fld>
            <a:endParaRPr lang="en-US"/>
          </a:p>
        </p:txBody>
      </p:sp>
      <p:sp>
        <p:nvSpPr>
          <p:cNvPr id="928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8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4F0A9F-E382-4594-9163-61B6226BB890}" type="slidenum">
              <a:rPr lang="en-US"/>
              <a:pPr/>
              <a:t>39</a:t>
            </a:fld>
            <a:endParaRPr lang="en-US"/>
          </a:p>
        </p:txBody>
      </p:sp>
      <p:sp>
        <p:nvSpPr>
          <p:cNvPr id="92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87FBEB-6410-4506-8951-2A325C5E99A6}" type="slidenum">
              <a:rPr lang="en-US"/>
              <a:pPr/>
              <a:t>40</a:t>
            </a:fld>
            <a:endParaRPr lang="en-US"/>
          </a:p>
        </p:txBody>
      </p:sp>
      <p:sp>
        <p:nvSpPr>
          <p:cNvPr id="93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BF38BC-0611-4AA3-BBA8-9FBA537F075A}" type="slidenum">
              <a:rPr lang="en-US"/>
              <a:pPr/>
              <a:t>5</a:t>
            </a:fld>
            <a:endParaRPr lang="en-US"/>
          </a:p>
        </p:txBody>
      </p:sp>
      <p:sp>
        <p:nvSpPr>
          <p:cNvPr id="89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854E10-7915-47C1-812C-0AAFC167D2D6}" type="slidenum">
              <a:rPr lang="en-US"/>
              <a:pPr/>
              <a:t>41</a:t>
            </a:fld>
            <a:endParaRPr lang="en-US"/>
          </a:p>
        </p:txBody>
      </p:sp>
      <p:sp>
        <p:nvSpPr>
          <p:cNvPr id="93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94A3C6-1653-4FAF-8948-2D8D750607D1}" type="slidenum">
              <a:rPr lang="en-US"/>
              <a:pPr/>
              <a:t>42</a:t>
            </a:fld>
            <a:endParaRPr lang="en-US"/>
          </a:p>
        </p:txBody>
      </p:sp>
      <p:sp>
        <p:nvSpPr>
          <p:cNvPr id="932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2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1FDE5D-9DC4-48ED-B610-62F259FDD511}" type="slidenum">
              <a:rPr lang="en-US"/>
              <a:pPr/>
              <a:t>43</a:t>
            </a:fld>
            <a:endParaRPr lang="en-US"/>
          </a:p>
        </p:txBody>
      </p:sp>
      <p:sp>
        <p:nvSpPr>
          <p:cNvPr id="93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4A48FD-3EFE-4D6F-BF47-114873EA4166}" type="slidenum">
              <a:rPr lang="en-US"/>
              <a:pPr/>
              <a:t>44</a:t>
            </a:fld>
            <a:endParaRPr lang="en-US"/>
          </a:p>
        </p:txBody>
      </p:sp>
      <p:sp>
        <p:nvSpPr>
          <p:cNvPr id="93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8AFB1C-07A0-49EE-ADD5-CE9535C4D4DF}" type="slidenum">
              <a:rPr lang="en-US"/>
              <a:pPr/>
              <a:t>45</a:t>
            </a:fld>
            <a:endParaRPr lang="en-US"/>
          </a:p>
        </p:txBody>
      </p:sp>
      <p:sp>
        <p:nvSpPr>
          <p:cNvPr id="93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1CD047-8879-48F5-A4F1-EB5CBC453509}" type="slidenum">
              <a:rPr lang="en-US"/>
              <a:pPr/>
              <a:t>46</a:t>
            </a:fld>
            <a:endParaRPr lang="en-US"/>
          </a:p>
        </p:txBody>
      </p:sp>
      <p:sp>
        <p:nvSpPr>
          <p:cNvPr id="936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6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5EE42F-20D4-410B-8E3A-DDC0C9B88245}" type="slidenum">
              <a:rPr lang="en-US"/>
              <a:pPr/>
              <a:t>6</a:t>
            </a:fld>
            <a:endParaRPr lang="en-US"/>
          </a:p>
        </p:txBody>
      </p:sp>
      <p:sp>
        <p:nvSpPr>
          <p:cNvPr id="89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4D24B3-FF5B-4511-BFEF-BCB0FDEBFF67}" type="slidenum">
              <a:rPr lang="en-US"/>
              <a:pPr/>
              <a:t>7</a:t>
            </a:fld>
            <a:endParaRPr lang="en-US"/>
          </a:p>
        </p:txBody>
      </p:sp>
      <p:sp>
        <p:nvSpPr>
          <p:cNvPr id="89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F845E5-60D9-4475-AD8E-5A05F5785B36}" type="slidenum">
              <a:rPr lang="en-US"/>
              <a:pPr/>
              <a:t>9</a:t>
            </a:fld>
            <a:endParaRPr lang="en-US"/>
          </a:p>
        </p:txBody>
      </p:sp>
      <p:sp>
        <p:nvSpPr>
          <p:cNvPr id="89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D713D5-31AF-463A-A879-30793759AC68}" type="slidenum">
              <a:rPr lang="en-US"/>
              <a:pPr/>
              <a:t>10</a:t>
            </a:fld>
            <a:endParaRPr lang="en-US"/>
          </a:p>
        </p:txBody>
      </p:sp>
      <p:sp>
        <p:nvSpPr>
          <p:cNvPr id="89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2E357E-6506-4952-834B-77E5A8B21B3D}" type="slidenum">
              <a:rPr lang="en-US"/>
              <a:pPr/>
              <a:t>12</a:t>
            </a:fld>
            <a:endParaRPr lang="en-US"/>
          </a:p>
        </p:txBody>
      </p:sp>
      <p:sp>
        <p:nvSpPr>
          <p:cNvPr id="90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170F6E-DE90-4BD8-9878-5B6CCAA4BC1F}" type="slidenum">
              <a:rPr lang="en-US"/>
              <a:pPr/>
              <a:t>13</a:t>
            </a:fld>
            <a:endParaRPr lang="en-US"/>
          </a:p>
        </p:txBody>
      </p:sp>
      <p:sp>
        <p:nvSpPr>
          <p:cNvPr id="90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946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10947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10948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949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10950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10951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0952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10953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954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955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0956" name="Rectangle 12"/>
          <p:cNvSpPr>
            <a:spLocks noGrp="1" noChangeArrowheads="1"/>
          </p:cNvSpPr>
          <p:nvPr>
            <p:ph type="ctrTitle"/>
          </p:nvPr>
        </p:nvSpPr>
        <p:spPr bwMode="auto">
          <a:xfrm>
            <a:off x="990600" y="1676400"/>
            <a:ext cx="7772400" cy="14620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0957" name="Rectangle 1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0958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1095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1096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 algn="r">
              <a:defRPr sz="1400" b="0">
                <a:latin typeface="+mn-lt"/>
              </a:defRPr>
            </a:lvl1pPr>
          </a:lstStyle>
          <a:p>
            <a:fld id="{618F426B-A617-4FAB-9003-1C9AF5E62CBE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10961" name="Text Box 17"/>
          <p:cNvSpPr txBox="1">
            <a:spLocks noChangeArrowheads="1"/>
          </p:cNvSpPr>
          <p:nvPr userDrawn="1"/>
        </p:nvSpPr>
        <p:spPr bwMode="auto">
          <a:xfrm>
            <a:off x="0" y="6553200"/>
            <a:ext cx="2209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400" b="0">
                <a:latin typeface="McGrawHill-Italic" pitchFamily="2" charset="0"/>
              </a:rPr>
              <a:t>McGraw-Hill</a:t>
            </a:r>
            <a:endParaRPr lang="en-US" altLang="en-US" sz="2400" b="0">
              <a:latin typeface="Times New Roman" pitchFamily="18" charset="0"/>
            </a:endParaRPr>
          </a:p>
        </p:txBody>
      </p:sp>
      <p:sp>
        <p:nvSpPr>
          <p:cNvPr id="210962" name="Text Box 18"/>
          <p:cNvSpPr txBox="1">
            <a:spLocks noChangeArrowheads="1"/>
          </p:cNvSpPr>
          <p:nvPr userDrawn="1"/>
        </p:nvSpPr>
        <p:spPr bwMode="auto">
          <a:xfrm>
            <a:off x="4572000" y="6553200"/>
            <a:ext cx="457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buFontTx/>
              <a:buChar char="©"/>
            </a:pPr>
            <a:r>
              <a:rPr lang="en-US" altLang="en-US" sz="1400" b="0">
                <a:latin typeface="McGrawHill-Italic" pitchFamily="2" charset="0"/>
              </a:rPr>
              <a:t>The McGraw-Hill Companies, Inc., 2000</a:t>
            </a:r>
            <a:endParaRPr lang="en-US" altLang="en-US" sz="2400" b="0"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7.</a:t>
            </a:r>
            <a:fld id="{8948AA34-9764-4C2C-8201-EF08BC9BD8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7.</a:t>
            </a:r>
            <a:fld id="{C1103DCD-5E79-451D-9BA5-56FC7B763D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7.</a:t>
            </a:r>
            <a:fld id="{642BB715-75C6-4866-80B3-092FA27E16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7.</a:t>
            </a:r>
            <a:fld id="{103E3304-09DE-4217-833D-1F40FDB017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7.</a:t>
            </a:r>
            <a:fld id="{0BA4A593-1096-4D1A-9F71-32A3475354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7.</a:t>
            </a:r>
            <a:fld id="{F5A14822-BAAE-4879-847D-30D9AD402F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7.</a:t>
            </a:r>
            <a:fld id="{3343DE2C-7502-4E13-9290-273E7E855B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7.</a:t>
            </a:r>
            <a:fld id="{4107B484-61EA-4DC7-8EC6-256F7BD945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7.</a:t>
            </a:r>
            <a:fld id="{50960604-F932-44A9-8243-998A83981B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7.</a:t>
            </a:r>
            <a:fld id="{F879E3C9-E5B7-4934-99C7-EEB36FC43C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7.</a:t>
            </a:r>
            <a:fld id="{4633EADF-2DEE-433D-827B-0405110000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3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2000">
                <a:solidFill>
                  <a:schemeClr val="bg2"/>
                </a:solidFill>
              </a:defRPr>
            </a:lvl1pPr>
          </a:lstStyle>
          <a:p>
            <a:r>
              <a:rPr lang="en-US"/>
              <a:t>7.</a:t>
            </a:r>
            <a:fld id="{CD04E134-F93D-4105-AADF-02404749758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HW for Chapter 3</a:t>
            </a:r>
            <a:endParaRPr lang="ar-S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Exercises: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38, 45, 47, 48</a:t>
            </a:r>
            <a:endParaRPr lang="ar-S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2.</a:t>
            </a:r>
            <a:fld id="{C079A60C-67C7-404C-9001-2AF9C4E8354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70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7.</a:t>
            </a:r>
            <a:fld id="{FC374C8F-C9A3-4D43-8573-AC503E9BDE26}" type="slidenum">
              <a:rPr lang="en-US"/>
              <a:pPr/>
              <a:t>10</a:t>
            </a:fld>
            <a:endParaRPr lang="en-US"/>
          </a:p>
        </p:txBody>
      </p:sp>
      <p:sp>
        <p:nvSpPr>
          <p:cNvPr id="865282" name="Line 2"/>
          <p:cNvSpPr>
            <a:spLocks noChangeShapeType="1"/>
          </p:cNvSpPr>
          <p:nvPr/>
        </p:nvSpPr>
        <p:spPr bwMode="auto">
          <a:xfrm>
            <a:off x="152400" y="533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5283" name="Line 3"/>
          <p:cNvSpPr>
            <a:spLocks noChangeShapeType="1"/>
          </p:cNvSpPr>
          <p:nvPr/>
        </p:nvSpPr>
        <p:spPr bwMode="auto">
          <a:xfrm>
            <a:off x="0" y="12192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5284" name="Text Box 4"/>
          <p:cNvSpPr txBox="1">
            <a:spLocks noChangeArrowheads="1"/>
          </p:cNvSpPr>
          <p:nvPr/>
        </p:nvSpPr>
        <p:spPr bwMode="auto">
          <a:xfrm>
            <a:off x="3200400" y="609600"/>
            <a:ext cx="22477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</a:rPr>
              <a:t>Coaxial </a:t>
            </a:r>
            <a:r>
              <a:rPr lang="en-US" sz="2800" dirty="0">
                <a:latin typeface="Times New Roman" pitchFamily="18" charset="0"/>
              </a:rPr>
              <a:t>cable</a:t>
            </a:r>
          </a:p>
        </p:txBody>
      </p:sp>
      <p:sp>
        <p:nvSpPr>
          <p:cNvPr id="865285" name="Line 5"/>
          <p:cNvSpPr>
            <a:spLocks noChangeShapeType="1"/>
          </p:cNvSpPr>
          <p:nvPr/>
        </p:nvSpPr>
        <p:spPr bwMode="auto">
          <a:xfrm>
            <a:off x="152400" y="6248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86528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219200"/>
            <a:ext cx="5816600" cy="2228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304800" y="3581400"/>
            <a:ext cx="8458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Coax </a:t>
            </a:r>
            <a:r>
              <a:rPr lang="en-US" sz="2400" dirty="0"/>
              <a:t>cable carries signals of higher frequency ranges than those in Twisted pair </a:t>
            </a:r>
            <a:r>
              <a:rPr lang="en-US" sz="2400" dirty="0" smtClean="0"/>
              <a:t>cable because </a:t>
            </a:r>
            <a:r>
              <a:rPr lang="en-US" sz="2400" dirty="0"/>
              <a:t>the two media are constructed quite </a:t>
            </a:r>
            <a:r>
              <a:rPr lang="en-US" sz="2400" dirty="0" smtClean="0"/>
              <a:t>differently.</a:t>
            </a:r>
          </a:p>
          <a:p>
            <a:endParaRPr lang="en-US" sz="2400" dirty="0" smtClean="0"/>
          </a:p>
          <a:p>
            <a:r>
              <a:rPr lang="en-US" sz="2400" dirty="0" smtClean="0"/>
              <a:t></a:t>
            </a:r>
            <a:r>
              <a:rPr lang="en-US" sz="2400" dirty="0"/>
              <a:t>The outer conductor serves both as a shield against noise and as second conductor, which complete the circuit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7.</a:t>
            </a:r>
            <a:fld id="{50960604-F932-44A9-8243-998A83981B1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524000" y="152400"/>
            <a:ext cx="6477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Applications of coaxial </a:t>
            </a:r>
            <a:r>
              <a:rPr lang="en-US" dirty="0"/>
              <a:t>cable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1143000"/>
            <a:ext cx="8534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CC00"/>
                </a:solidFill>
              </a:rPr>
              <a:t>1.Analog telephone </a:t>
            </a:r>
            <a:r>
              <a:rPr lang="en-US" sz="2400" dirty="0" smtClean="0">
                <a:solidFill>
                  <a:srgbClr val="00CC00"/>
                </a:solidFill>
              </a:rPr>
              <a:t>network </a:t>
            </a:r>
            <a:r>
              <a:rPr lang="en-US" sz="2400" dirty="0" smtClean="0"/>
              <a:t>where </a:t>
            </a:r>
            <a:r>
              <a:rPr lang="en-US" sz="2400" dirty="0"/>
              <a:t>a single cable could carry 10,000 voice signals. Later it was used </a:t>
            </a:r>
            <a:r>
              <a:rPr lang="en-US" sz="2400" dirty="0" smtClean="0"/>
              <a:t>in </a:t>
            </a:r>
            <a:r>
              <a:rPr lang="en-US" sz="2400" dirty="0" smtClean="0">
                <a:solidFill>
                  <a:srgbClr val="00CC00"/>
                </a:solidFill>
              </a:rPr>
              <a:t>Digital </a:t>
            </a:r>
            <a:r>
              <a:rPr lang="en-US" sz="2400" dirty="0">
                <a:solidFill>
                  <a:srgbClr val="00CC00"/>
                </a:solidFill>
              </a:rPr>
              <a:t>telephone networks</a:t>
            </a:r>
            <a:r>
              <a:rPr lang="en-US" sz="2400" dirty="0"/>
              <a:t> where cable can carry </a:t>
            </a:r>
            <a:r>
              <a:rPr lang="en-US" sz="2400" dirty="0" smtClean="0"/>
              <a:t>600Mbps</a:t>
            </a:r>
          </a:p>
          <a:p>
            <a:r>
              <a:rPr lang="en-US" sz="2400" dirty="0" smtClean="0"/>
              <a:t> </a:t>
            </a:r>
            <a:endParaRPr lang="en-US" sz="2400" dirty="0"/>
          </a:p>
          <a:p>
            <a:r>
              <a:rPr lang="en-US" sz="2400" dirty="0">
                <a:solidFill>
                  <a:srgbClr val="00CC00"/>
                </a:solidFill>
              </a:rPr>
              <a:t>2.Cable TV network</a:t>
            </a:r>
            <a:r>
              <a:rPr lang="en-US" sz="2400" dirty="0"/>
              <a:t>: hybrid network use coaxial cable only at the network boundaries , near the consumer. Cable TV use </a:t>
            </a:r>
            <a:r>
              <a:rPr lang="en-US" sz="2400" dirty="0" smtClean="0"/>
              <a:t>RG-59</a:t>
            </a:r>
          </a:p>
          <a:p>
            <a:endParaRPr lang="en-US" sz="2400" dirty="0"/>
          </a:p>
          <a:p>
            <a:r>
              <a:rPr lang="en-US" sz="2400" dirty="0">
                <a:solidFill>
                  <a:srgbClr val="00CC00"/>
                </a:solidFill>
              </a:rPr>
              <a:t>3.Traditional Ethernet LANs</a:t>
            </a:r>
            <a:r>
              <a:rPr lang="en-US" sz="2400" dirty="0" smtClean="0">
                <a:solidFill>
                  <a:srgbClr val="00CC00"/>
                </a:solidFill>
              </a:rPr>
              <a:t>.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F0000"/>
                </a:solidFill>
              </a:rPr>
              <a:t>10-base-2 </a:t>
            </a:r>
            <a:r>
              <a:rPr lang="en-US" sz="2400" dirty="0"/>
              <a:t>or “Thin Ethernet”, uses RG-58 coax cable to transmit data at 10 </a:t>
            </a:r>
            <a:r>
              <a:rPr lang="en-US" sz="2400" dirty="0" smtClean="0"/>
              <a:t>Mbps with </a:t>
            </a:r>
            <a:r>
              <a:rPr lang="en-US" sz="2400" dirty="0"/>
              <a:t>a range of 185m</a:t>
            </a:r>
            <a:r>
              <a:rPr lang="en-US" sz="2400" dirty="0" smtClean="0"/>
              <a:t>.</a:t>
            </a:r>
          </a:p>
          <a:p>
            <a:pPr lvl="1"/>
            <a:endParaRPr lang="en-US" sz="2400" dirty="0" smtClean="0"/>
          </a:p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F0000"/>
                </a:solidFill>
              </a:rPr>
              <a:t>10-base-5</a:t>
            </a:r>
            <a:r>
              <a:rPr lang="en-US" sz="2400" dirty="0" smtClean="0"/>
              <a:t>,or </a:t>
            </a:r>
            <a:r>
              <a:rPr lang="en-US" sz="2400" dirty="0"/>
              <a:t>“Thick Ethernet”, uses RG-11 to transmit 10 </a:t>
            </a:r>
            <a:r>
              <a:rPr lang="en-US" sz="2400" dirty="0" smtClean="0"/>
              <a:t>Mbps with </a:t>
            </a:r>
            <a:r>
              <a:rPr lang="en-US" sz="2400" dirty="0"/>
              <a:t>rang of 500 m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7.</a:t>
            </a:r>
            <a:fld id="{B02BC69A-A7F4-409A-B0F8-DF5078028118}" type="slidenum">
              <a:rPr lang="en-US"/>
              <a:pPr/>
              <a:t>12</a:t>
            </a:fld>
            <a:endParaRPr lang="en-US"/>
          </a:p>
        </p:txBody>
      </p:sp>
      <p:sp>
        <p:nvSpPr>
          <p:cNvPr id="867330" name="Line 2"/>
          <p:cNvSpPr>
            <a:spLocks noChangeShapeType="1"/>
          </p:cNvSpPr>
          <p:nvPr/>
        </p:nvSpPr>
        <p:spPr bwMode="auto">
          <a:xfrm>
            <a:off x="152400" y="533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7331" name="Line 3"/>
          <p:cNvSpPr>
            <a:spLocks noChangeShapeType="1"/>
          </p:cNvSpPr>
          <p:nvPr/>
        </p:nvSpPr>
        <p:spPr bwMode="auto">
          <a:xfrm>
            <a:off x="152400" y="1371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7332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4487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7.9  </a:t>
            </a:r>
            <a:r>
              <a:rPr lang="en-US" sz="2000" i="1">
                <a:latin typeface="Times New Roman" pitchFamily="18" charset="0"/>
              </a:rPr>
              <a:t>Coaxial cable performance</a:t>
            </a:r>
          </a:p>
        </p:txBody>
      </p:sp>
      <p:sp>
        <p:nvSpPr>
          <p:cNvPr id="867333" name="Line 5"/>
          <p:cNvSpPr>
            <a:spLocks noChangeShapeType="1"/>
          </p:cNvSpPr>
          <p:nvPr/>
        </p:nvSpPr>
        <p:spPr bwMode="auto">
          <a:xfrm>
            <a:off x="152400" y="6248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86733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0150" y="1627188"/>
            <a:ext cx="61150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7.</a:t>
            </a:r>
            <a:fld id="{44D582EC-D1E4-4A93-A5E1-CA608680AE27}" type="slidenum">
              <a:rPr lang="en-US"/>
              <a:pPr/>
              <a:t>13</a:t>
            </a:fld>
            <a:endParaRPr lang="en-US"/>
          </a:p>
        </p:txBody>
      </p:sp>
      <p:sp>
        <p:nvSpPr>
          <p:cNvPr id="868354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8355" name="Line 3"/>
          <p:cNvSpPr>
            <a:spLocks noChangeShapeType="1"/>
          </p:cNvSpPr>
          <p:nvPr/>
        </p:nvSpPr>
        <p:spPr bwMode="auto">
          <a:xfrm>
            <a:off x="0" y="6858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8356" name="Text Box 4"/>
          <p:cNvSpPr txBox="1">
            <a:spLocks noChangeArrowheads="1"/>
          </p:cNvSpPr>
          <p:nvPr/>
        </p:nvSpPr>
        <p:spPr bwMode="auto">
          <a:xfrm>
            <a:off x="2971800" y="228600"/>
            <a:ext cx="29497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folHlink"/>
                </a:solidFill>
                <a:latin typeface="Times New Roman" pitchFamily="18" charset="0"/>
              </a:rPr>
              <a:t>Fiber Optic Cable</a:t>
            </a:r>
            <a:endParaRPr lang="en-US" sz="2800" i="1" dirty="0">
              <a:latin typeface="Times New Roman" pitchFamily="18" charset="0"/>
            </a:endParaRPr>
          </a:p>
        </p:txBody>
      </p:sp>
      <p:sp>
        <p:nvSpPr>
          <p:cNvPr id="868357" name="Line 5"/>
          <p:cNvSpPr>
            <a:spLocks noChangeShapeType="1"/>
          </p:cNvSpPr>
          <p:nvPr/>
        </p:nvSpPr>
        <p:spPr bwMode="auto">
          <a:xfrm>
            <a:off x="152400" y="64770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86835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09800"/>
            <a:ext cx="8070850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0" y="76200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2000" b="0" dirty="0" smtClean="0"/>
              <a:t>Is made of glass or plastic and transmit signals in the form of light.</a:t>
            </a:r>
            <a:endParaRPr lang="en-US" sz="2000" b="0" dirty="0"/>
          </a:p>
          <a:p>
            <a:pPr>
              <a:buFont typeface="Wingdings" pitchFamily="2" charset="2"/>
              <a:buChar char="ü"/>
            </a:pPr>
            <a:r>
              <a:rPr lang="en-US" sz="2000" b="0" dirty="0" smtClean="0"/>
              <a:t>Light </a:t>
            </a:r>
            <a:r>
              <a:rPr lang="en-US" sz="2000" b="0" dirty="0"/>
              <a:t>travels in a straight line as long as it is moving through a single uniform substance. If a ray of light traveling through one substance enters another substance of different density , the ray change direction as shown:</a:t>
            </a:r>
          </a:p>
        </p:txBody>
      </p:sp>
      <p:sp>
        <p:nvSpPr>
          <p:cNvPr id="9" name="Rectangle 8"/>
          <p:cNvSpPr/>
          <p:nvPr/>
        </p:nvSpPr>
        <p:spPr>
          <a:xfrm>
            <a:off x="304800" y="4572000"/>
            <a:ext cx="8305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0" dirty="0"/>
              <a:t>I: </a:t>
            </a:r>
            <a:r>
              <a:rPr lang="en-US" sz="2400" b="0" dirty="0">
                <a:solidFill>
                  <a:srgbClr val="FF0000"/>
                </a:solidFill>
              </a:rPr>
              <a:t>angle of incidence</a:t>
            </a:r>
            <a:r>
              <a:rPr lang="en-US" sz="2400" b="0" dirty="0"/>
              <a:t>: the angle the ray makes with line perpendicular to the interface between the two substances</a:t>
            </a:r>
          </a:p>
          <a:p>
            <a:r>
              <a:rPr lang="en-US" sz="2400" b="0" dirty="0">
                <a:solidFill>
                  <a:srgbClr val="FF0000"/>
                </a:solidFill>
              </a:rPr>
              <a:t>Critical angle</a:t>
            </a:r>
            <a:r>
              <a:rPr lang="en-US" sz="2400" b="0" dirty="0"/>
              <a:t>: property of substance, its value differs from one substance to another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7.</a:t>
            </a:r>
            <a:fld id="{7F133481-2461-4A02-9495-304157DF6D6E}" type="slidenum">
              <a:rPr lang="en-US"/>
              <a:pPr/>
              <a:t>14</a:t>
            </a:fld>
            <a:endParaRPr lang="en-US"/>
          </a:p>
        </p:txBody>
      </p:sp>
      <p:sp>
        <p:nvSpPr>
          <p:cNvPr id="869378" name="Line 2"/>
          <p:cNvSpPr>
            <a:spLocks noChangeShapeType="1"/>
          </p:cNvSpPr>
          <p:nvPr/>
        </p:nvSpPr>
        <p:spPr bwMode="auto">
          <a:xfrm>
            <a:off x="152400" y="533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9379" name="Line 3"/>
          <p:cNvSpPr>
            <a:spLocks noChangeShapeType="1"/>
          </p:cNvSpPr>
          <p:nvPr/>
        </p:nvSpPr>
        <p:spPr bwMode="auto">
          <a:xfrm>
            <a:off x="152400" y="1371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9380" name="Text Box 4"/>
          <p:cNvSpPr txBox="1">
            <a:spLocks noChangeArrowheads="1"/>
          </p:cNvSpPr>
          <p:nvPr/>
        </p:nvSpPr>
        <p:spPr bwMode="auto">
          <a:xfrm>
            <a:off x="2895600" y="685800"/>
            <a:ext cx="24192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 dirty="0" smtClean="0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en-US" i="1" dirty="0">
                <a:latin typeface="Times New Roman" pitchFamily="18" charset="0"/>
              </a:rPr>
              <a:t>Optical fiber</a:t>
            </a:r>
          </a:p>
        </p:txBody>
      </p:sp>
      <p:sp>
        <p:nvSpPr>
          <p:cNvPr id="869381" name="Line 5"/>
          <p:cNvSpPr>
            <a:spLocks noChangeShapeType="1"/>
          </p:cNvSpPr>
          <p:nvPr/>
        </p:nvSpPr>
        <p:spPr bwMode="auto">
          <a:xfrm>
            <a:off x="152400" y="6248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86938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657600"/>
            <a:ext cx="83089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762000" y="1413064"/>
            <a:ext cx="8153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0" dirty="0" smtClean="0">
                <a:solidFill>
                  <a:srgbClr val="FF0000"/>
                </a:solidFill>
              </a:rPr>
              <a:t>Fiber </a:t>
            </a:r>
            <a:r>
              <a:rPr lang="en-US" sz="2800" b="0" dirty="0">
                <a:solidFill>
                  <a:srgbClr val="FF0000"/>
                </a:solidFill>
              </a:rPr>
              <a:t>Optical </a:t>
            </a:r>
            <a:r>
              <a:rPr lang="en-US" sz="2800" b="0" dirty="0"/>
              <a:t>: uses </a:t>
            </a:r>
            <a:r>
              <a:rPr lang="en-US" sz="2800" b="0" dirty="0" smtClean="0"/>
              <a:t>reflection to </a:t>
            </a:r>
            <a:r>
              <a:rPr lang="en-US" sz="2800" b="0" dirty="0"/>
              <a:t>guide light through a channel. A glass or plastic core is surrounded by a </a:t>
            </a:r>
            <a:r>
              <a:rPr lang="en-US" sz="2800" b="0" dirty="0">
                <a:solidFill>
                  <a:srgbClr val="FF0000"/>
                </a:solidFill>
              </a:rPr>
              <a:t>cladding of less </a:t>
            </a:r>
            <a:r>
              <a:rPr lang="en-US" sz="2800" b="0" dirty="0" smtClean="0">
                <a:solidFill>
                  <a:srgbClr val="FF0000"/>
                </a:solidFill>
              </a:rPr>
              <a:t>dense </a:t>
            </a:r>
            <a:r>
              <a:rPr lang="en-US" sz="2800" b="0" dirty="0" smtClean="0"/>
              <a:t>glass </a:t>
            </a:r>
            <a:r>
              <a:rPr lang="en-US" sz="2800" b="0" dirty="0"/>
              <a:t>or </a:t>
            </a:r>
            <a:r>
              <a:rPr lang="en-US" sz="2800" b="0" dirty="0" smtClean="0"/>
              <a:t>plastic  </a:t>
            </a:r>
            <a:endParaRPr lang="en-US" sz="2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7.</a:t>
            </a:r>
            <a:fld id="{50960604-F932-44A9-8243-998A83981B1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838200" y="1219200"/>
            <a:ext cx="7696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400" dirty="0"/>
          </a:p>
          <a:p>
            <a:r>
              <a:rPr lang="en-US" sz="2400" dirty="0" smtClean="0"/>
              <a:t>Used </a:t>
            </a:r>
            <a:r>
              <a:rPr lang="en-US" sz="2400" dirty="0"/>
              <a:t>in </a:t>
            </a:r>
            <a:r>
              <a:rPr lang="en-US" sz="2400" dirty="0" smtClean="0"/>
              <a:t>:</a:t>
            </a:r>
          </a:p>
          <a:p>
            <a:endParaRPr lang="en-US" sz="2400" dirty="0"/>
          </a:p>
          <a:p>
            <a:r>
              <a:rPr lang="en-US" sz="2400" dirty="0">
                <a:solidFill>
                  <a:srgbClr val="FF0000"/>
                </a:solidFill>
              </a:rPr>
              <a:t>1.Cable TV network</a:t>
            </a:r>
            <a:r>
              <a:rPr lang="en-US" sz="2400" dirty="0"/>
              <a:t>: hybrid network use a combination of optical fiber and coax cable. Optical provides the backbone while coaxial cable provide the connation to the user. 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>
                <a:solidFill>
                  <a:srgbClr val="FF0000"/>
                </a:solidFill>
              </a:rPr>
              <a:t>2.Local area networks </a:t>
            </a:r>
            <a:r>
              <a:rPr lang="en-US" sz="2400" dirty="0"/>
              <a:t>such as 100base-FX(fast Ethernet) and 1000base-XLANs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>
                <a:solidFill>
                  <a:srgbClr val="FF0000"/>
                </a:solidFill>
              </a:rPr>
              <a:t>3.Backbone networks </a:t>
            </a:r>
            <a:r>
              <a:rPr lang="en-US" sz="2400" dirty="0"/>
              <a:t>because its wide bandwidth</a:t>
            </a:r>
          </a:p>
        </p:txBody>
      </p:sp>
      <p:sp>
        <p:nvSpPr>
          <p:cNvPr id="4" name="Rectangle 3"/>
          <p:cNvSpPr/>
          <p:nvPr/>
        </p:nvSpPr>
        <p:spPr>
          <a:xfrm>
            <a:off x="673100" y="228600"/>
            <a:ext cx="7099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Applications for Fiber Optic cable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7.</a:t>
            </a:r>
            <a:fld id="{50960604-F932-44A9-8243-998A83981B16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4800" y="1143000"/>
            <a:ext cx="8077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CC00"/>
                </a:solidFill>
              </a:rPr>
              <a:t>1.Higher </a:t>
            </a:r>
            <a:r>
              <a:rPr lang="en-US" sz="2400" dirty="0" smtClean="0">
                <a:solidFill>
                  <a:srgbClr val="00CC00"/>
                </a:solidFill>
              </a:rPr>
              <a:t>Bandwidth</a:t>
            </a:r>
          </a:p>
          <a:p>
            <a:endParaRPr lang="en-US" sz="2400" dirty="0">
              <a:solidFill>
                <a:srgbClr val="00CC00"/>
              </a:solidFill>
            </a:endParaRPr>
          </a:p>
          <a:p>
            <a:r>
              <a:rPr lang="en-US" sz="2400" dirty="0">
                <a:solidFill>
                  <a:srgbClr val="00CC00"/>
                </a:solidFill>
              </a:rPr>
              <a:t>2.Less signal </a:t>
            </a:r>
            <a:r>
              <a:rPr lang="en-US" sz="2400" dirty="0" smtClean="0">
                <a:solidFill>
                  <a:srgbClr val="00CC00"/>
                </a:solidFill>
              </a:rPr>
              <a:t>attenuation </a:t>
            </a:r>
            <a:r>
              <a:rPr lang="en-US" sz="2400" dirty="0" smtClean="0"/>
              <a:t>it</a:t>
            </a:r>
            <a:r>
              <a:rPr lang="en-US" sz="2400" dirty="0" smtClean="0">
                <a:solidFill>
                  <a:srgbClr val="00CC00"/>
                </a:solidFill>
              </a:rPr>
              <a:t> </a:t>
            </a:r>
            <a:r>
              <a:rPr lang="en-US" sz="2400" dirty="0" smtClean="0"/>
              <a:t>needs repeater every 50km, where twisted and coaxial need it every 5km.</a:t>
            </a:r>
          </a:p>
          <a:p>
            <a:r>
              <a:rPr lang="en-US" sz="2400" dirty="0" smtClean="0"/>
              <a:t> </a:t>
            </a:r>
            <a:endParaRPr lang="en-US" sz="2400" dirty="0"/>
          </a:p>
          <a:p>
            <a:r>
              <a:rPr lang="en-US" sz="2400" dirty="0">
                <a:solidFill>
                  <a:srgbClr val="00CC00"/>
                </a:solidFill>
              </a:rPr>
              <a:t>3.Immunity to electromagnetic interference</a:t>
            </a:r>
            <a:r>
              <a:rPr lang="en-US" sz="2400" dirty="0"/>
              <a:t> (noise</a:t>
            </a:r>
            <a:r>
              <a:rPr lang="en-US" sz="2400" dirty="0" smtClean="0"/>
              <a:t>)</a:t>
            </a:r>
          </a:p>
          <a:p>
            <a:endParaRPr lang="en-US" sz="2400" dirty="0"/>
          </a:p>
          <a:p>
            <a:r>
              <a:rPr lang="en-US" sz="2400" dirty="0">
                <a:solidFill>
                  <a:srgbClr val="00CC00"/>
                </a:solidFill>
              </a:rPr>
              <a:t>4.Resistance to corrosive materials</a:t>
            </a:r>
            <a:r>
              <a:rPr lang="en-US" sz="2400" dirty="0"/>
              <a:t>. Glass is more resistance to corrosive </a:t>
            </a:r>
            <a:r>
              <a:rPr lang="en-US" sz="2400" dirty="0" smtClean="0"/>
              <a:t>material than copper</a:t>
            </a:r>
          </a:p>
          <a:p>
            <a:endParaRPr lang="en-US" sz="2400" dirty="0"/>
          </a:p>
          <a:p>
            <a:r>
              <a:rPr lang="en-US" sz="2400" dirty="0">
                <a:solidFill>
                  <a:srgbClr val="00CC00"/>
                </a:solidFill>
              </a:rPr>
              <a:t>5.Light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00CC00"/>
                </a:solidFill>
              </a:rPr>
              <a:t>weight</a:t>
            </a:r>
            <a:r>
              <a:rPr lang="en-US" sz="2400" dirty="0"/>
              <a:t>. Fiber cables are much lighter than copper </a:t>
            </a:r>
            <a:r>
              <a:rPr lang="en-US" sz="2400" dirty="0" smtClean="0"/>
              <a:t>cables</a:t>
            </a:r>
            <a:endParaRPr lang="en-US" sz="2400" dirty="0"/>
          </a:p>
          <a:p>
            <a:r>
              <a:rPr lang="en-US" sz="2400" dirty="0">
                <a:solidFill>
                  <a:srgbClr val="00CC00"/>
                </a:solidFill>
              </a:rPr>
              <a:t>6.Greater immunity to tapping</a:t>
            </a:r>
            <a:r>
              <a:rPr lang="en-US" sz="2400" dirty="0"/>
              <a:t>: copper cables create antenna effects that can </a:t>
            </a:r>
            <a:r>
              <a:rPr lang="en-US" sz="2400" dirty="0" smtClean="0"/>
              <a:t>easily be </a:t>
            </a:r>
            <a:r>
              <a:rPr lang="en-US" sz="2400" dirty="0"/>
              <a:t>tapped</a:t>
            </a:r>
          </a:p>
        </p:txBody>
      </p:sp>
      <p:sp>
        <p:nvSpPr>
          <p:cNvPr id="4" name="Rectangle 3"/>
          <p:cNvSpPr/>
          <p:nvPr/>
        </p:nvSpPr>
        <p:spPr>
          <a:xfrm>
            <a:off x="1905000" y="228600"/>
            <a:ext cx="6477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Advantages </a:t>
            </a:r>
            <a:r>
              <a:rPr lang="en-US" dirty="0"/>
              <a:t>of fiber-optical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7.</a:t>
            </a:r>
            <a:fld id="{50960604-F932-44A9-8243-998A83981B16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4800" y="1447800"/>
            <a:ext cx="8077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CC00"/>
                </a:solidFill>
              </a:rPr>
              <a:t>1.Installation and maintenance</a:t>
            </a:r>
            <a:r>
              <a:rPr lang="en-US" sz="2400" dirty="0"/>
              <a:t>. It’s a new technology. Its installation and maintenance require expertise that is not yet available every </a:t>
            </a:r>
            <a:r>
              <a:rPr lang="en-US" sz="2400" dirty="0" smtClean="0"/>
              <a:t>where.</a:t>
            </a:r>
          </a:p>
          <a:p>
            <a:endParaRPr lang="en-US" sz="2400" dirty="0"/>
          </a:p>
          <a:p>
            <a:r>
              <a:rPr lang="en-US" sz="2400" dirty="0">
                <a:solidFill>
                  <a:srgbClr val="00CC00"/>
                </a:solidFill>
              </a:rPr>
              <a:t>2.Unidirectional light propagation. </a:t>
            </a:r>
            <a:r>
              <a:rPr lang="en-US" sz="2400" dirty="0"/>
              <a:t>If we need bidirectional , two fibers are needed</a:t>
            </a:r>
            <a:r>
              <a:rPr lang="en-US" sz="2400" dirty="0" smtClean="0"/>
              <a:t>.</a:t>
            </a:r>
          </a:p>
          <a:p>
            <a:endParaRPr lang="en-US" sz="2400" dirty="0"/>
          </a:p>
          <a:p>
            <a:r>
              <a:rPr lang="en-US" sz="2400" dirty="0">
                <a:solidFill>
                  <a:srgbClr val="00CC00"/>
                </a:solidFill>
              </a:rPr>
              <a:t>3.Cost. </a:t>
            </a:r>
            <a:r>
              <a:rPr lang="en-US" sz="2400" dirty="0"/>
              <a:t>The cable and the interfaces are more expensive than those of other guided media. If the demand of BW is not high , often use of optical fiber can not be justified </a:t>
            </a:r>
          </a:p>
        </p:txBody>
      </p:sp>
      <p:sp>
        <p:nvSpPr>
          <p:cNvPr id="4" name="Rectangle 3"/>
          <p:cNvSpPr/>
          <p:nvPr/>
        </p:nvSpPr>
        <p:spPr>
          <a:xfrm>
            <a:off x="1905000" y="228600"/>
            <a:ext cx="6477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Disadvantages </a:t>
            </a:r>
            <a:r>
              <a:rPr lang="en-US" dirty="0"/>
              <a:t>of fiber-optical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HW for Chapter 7</a:t>
            </a:r>
            <a:endParaRPr lang="ar-S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Questions:</a:t>
            </a:r>
          </a:p>
          <a:p>
            <a:pPr marL="400050" lvl="1" indent="0">
              <a:buNone/>
            </a:pPr>
            <a:r>
              <a:rPr lang="en-US" dirty="0" smtClean="0"/>
              <a:t>1, 2, 3, 4, 8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2.</a:t>
            </a:r>
            <a:fld id="{C079A60C-67C7-404C-9001-2AF9C4E8354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70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Ch. 8: Switching &amp; Datagram Networks</a:t>
            </a:r>
            <a:endParaRPr lang="ar-SA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smtClean="0"/>
              <a:t>7.</a:t>
            </a:r>
            <a:fld id="{50960604-F932-44A9-8243-998A83981B1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79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MIDTERM 1 – WEEK OF MARCH 8th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Ch.1, Ch.2, 3.1 &amp; 3.6, Ch.7, 8.1-8.3 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8F426B-A617-4FAB-9003-1C9AF5E62CB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9460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large networks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network is a set of connected devices.</a:t>
            </a:r>
          </a:p>
          <a:p>
            <a:r>
              <a:rPr lang="en-US" dirty="0" smtClean="0"/>
              <a:t>When ever we have multiple devices, we have the problem of how to connect them! </a:t>
            </a:r>
          </a:p>
          <a:p>
            <a:pPr lvl="1"/>
            <a:r>
              <a:rPr lang="en-US" dirty="0" smtClean="0"/>
              <a:t>Point-to-point (mesh or star topology): impossible for large networks.</a:t>
            </a:r>
          </a:p>
          <a:p>
            <a:pPr lvl="1"/>
            <a:r>
              <a:rPr lang="en-US" dirty="0" smtClean="0"/>
              <a:t>Multipoint (bus topology): does not work for large network since the distances between devices and the total number of devices increase beyond the capacity of the media and </a:t>
            </a:r>
            <a:r>
              <a:rPr lang="en-US" dirty="0" err="1" smtClean="0"/>
              <a:t>equipments</a:t>
            </a:r>
            <a:r>
              <a:rPr lang="en-US" dirty="0" smtClean="0"/>
              <a:t>.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7.</a:t>
            </a:r>
            <a:fld id="{103E3304-09DE-4217-833D-1F40FDB017D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877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Switching is the solution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switched network consists of a series of interlinked nodes, called switches.</a:t>
            </a:r>
          </a:p>
          <a:p>
            <a:r>
              <a:rPr lang="en-US" dirty="0" smtClean="0"/>
              <a:t>Switches are devices capable of making temporary connections between any two or more devices connected to the switch.</a:t>
            </a:r>
          </a:p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7.</a:t>
            </a:r>
            <a:fld id="{103E3304-09DE-4217-833D-1F40FDB017D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4437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E4A58EFF-1E48-4BD0-8298-36FEFBD8A2FE}" type="slidenum">
              <a:rPr lang="en-US"/>
              <a:pPr/>
              <a:t>22</a:t>
            </a:fld>
            <a:endParaRPr lang="en-US"/>
          </a:p>
        </p:txBody>
      </p:sp>
      <p:sp>
        <p:nvSpPr>
          <p:cNvPr id="860162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0163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0164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3509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8.1  </a:t>
            </a:r>
            <a:r>
              <a:rPr lang="en-US" sz="2000" i="1">
                <a:latin typeface="Times New Roman" pitchFamily="18" charset="0"/>
              </a:rPr>
              <a:t>Switched network</a:t>
            </a:r>
          </a:p>
        </p:txBody>
      </p:sp>
      <p:sp>
        <p:nvSpPr>
          <p:cNvPr id="860165" name="Line 5"/>
          <p:cNvSpPr>
            <a:spLocks noChangeShapeType="1"/>
          </p:cNvSpPr>
          <p:nvPr/>
        </p:nvSpPr>
        <p:spPr bwMode="auto">
          <a:xfrm>
            <a:off x="152400" y="63246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6016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8" y="1905000"/>
            <a:ext cx="6691312" cy="328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39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9CB86AA7-072B-41A3-8F6C-80817A3A0067}" type="slidenum">
              <a:rPr lang="en-US"/>
              <a:pPr/>
              <a:t>23</a:t>
            </a:fld>
            <a:endParaRPr lang="en-US"/>
          </a:p>
        </p:txBody>
      </p:sp>
      <p:sp>
        <p:nvSpPr>
          <p:cNvPr id="861186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1187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1188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5018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8.2  </a:t>
            </a:r>
            <a:r>
              <a:rPr lang="en-US" sz="2000" i="1">
                <a:latin typeface="Times New Roman" pitchFamily="18" charset="0"/>
              </a:rPr>
              <a:t>Taxonomy of switched networks</a:t>
            </a:r>
          </a:p>
        </p:txBody>
      </p:sp>
      <p:sp>
        <p:nvSpPr>
          <p:cNvPr id="861189" name="Line 5"/>
          <p:cNvSpPr>
            <a:spLocks noChangeShapeType="1"/>
          </p:cNvSpPr>
          <p:nvPr/>
        </p:nvSpPr>
        <p:spPr bwMode="auto">
          <a:xfrm>
            <a:off x="152400" y="63246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611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1765300"/>
            <a:ext cx="8328025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47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39D012B8-DF1B-4F4F-A6B1-ED6AE02867AB}" type="slidenum">
              <a:rPr lang="en-US"/>
              <a:pPr/>
              <a:t>24</a:t>
            </a:fld>
            <a:endParaRPr lang="en-US"/>
          </a:p>
        </p:txBody>
      </p:sp>
      <p:sp>
        <p:nvSpPr>
          <p:cNvPr id="565250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ar-SA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65251" name="Text Box 3"/>
          <p:cNvSpPr txBox="1">
            <a:spLocks noChangeArrowheads="1"/>
          </p:cNvSpPr>
          <p:nvPr/>
        </p:nvSpPr>
        <p:spPr bwMode="auto">
          <a:xfrm>
            <a:off x="228600" y="406400"/>
            <a:ext cx="76612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rPr>
              <a:t>8-1   CIRCUIT-SWITCHED NETWORKS</a:t>
            </a:r>
          </a:p>
        </p:txBody>
      </p:sp>
      <p:sp>
        <p:nvSpPr>
          <p:cNvPr id="565252" name="Text Box 4"/>
          <p:cNvSpPr txBox="1">
            <a:spLocks noChangeArrowheads="1"/>
          </p:cNvSpPr>
          <p:nvPr/>
        </p:nvSpPr>
        <p:spPr bwMode="auto">
          <a:xfrm>
            <a:off x="8229600" y="64008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ar-SA" sz="1800">
              <a:latin typeface="Times New Roman" pitchFamily="18" charset="0"/>
            </a:endParaRPr>
          </a:p>
        </p:txBody>
      </p:sp>
      <p:sp>
        <p:nvSpPr>
          <p:cNvPr id="565253" name="Rectangle 5"/>
          <p:cNvSpPr>
            <a:spLocks noChangeArrowheads="1"/>
          </p:cNvSpPr>
          <p:nvPr/>
        </p:nvSpPr>
        <p:spPr bwMode="auto">
          <a:xfrm>
            <a:off x="304800" y="1536700"/>
            <a:ext cx="8229600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1" hangingPunct="1"/>
            <a:r>
              <a:rPr 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 circuit-switched network consists of a set of switches connected by physical links. A connection between two stations is a dedicated path made of one or more links. However, each connection uses only one dedicated channel on each link. Each link is normally divided into n channels by using FDM or TDM.</a:t>
            </a:r>
          </a:p>
        </p:txBody>
      </p:sp>
      <p:sp>
        <p:nvSpPr>
          <p:cNvPr id="565278" name="Rectangle 30"/>
          <p:cNvSpPr>
            <a:spLocks noChangeArrowheads="1"/>
          </p:cNvSpPr>
          <p:nvPr/>
        </p:nvSpPr>
        <p:spPr bwMode="auto">
          <a:xfrm>
            <a:off x="152400" y="4908550"/>
            <a:ext cx="7696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117000"/>
              <a:buFont typeface="Wingdings" pitchFamily="2" charset="2"/>
              <a:buNone/>
            </a:pPr>
            <a:r>
              <a:rPr lang="en-US" sz="2400">
                <a:solidFill>
                  <a:srgbClr val="0033CC"/>
                </a:solidFill>
                <a:latin typeface="Times New Roman" pitchFamily="18" charset="0"/>
              </a:rPr>
              <a:t>Three Phases</a:t>
            </a:r>
            <a:r>
              <a:rPr lang="fr-FR" sz="2400">
                <a:solidFill>
                  <a:srgbClr val="0033CC"/>
                </a:solidFill>
                <a:latin typeface="Times New Roman" pitchFamily="18" charset="0"/>
              </a:rPr>
              <a:t/>
            </a:r>
            <a:br>
              <a:rPr lang="fr-FR" sz="240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fr-FR" sz="2400">
                <a:solidFill>
                  <a:srgbClr val="0033CC"/>
                </a:solidFill>
                <a:latin typeface="Times New Roman" pitchFamily="18" charset="0"/>
              </a:rPr>
              <a:t>Efficiency</a:t>
            </a:r>
            <a:br>
              <a:rPr lang="fr-FR" sz="240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fr-FR" sz="2400">
                <a:solidFill>
                  <a:srgbClr val="0033CC"/>
                </a:solidFill>
                <a:latin typeface="Times New Roman" pitchFamily="18" charset="0"/>
              </a:rPr>
              <a:t>Delay</a:t>
            </a:r>
          </a:p>
          <a:p>
            <a:pPr>
              <a:buClr>
                <a:schemeClr val="tx1"/>
              </a:buClr>
              <a:buSzPct val="117000"/>
              <a:buFont typeface="Wingdings" pitchFamily="2" charset="2"/>
              <a:buNone/>
            </a:pPr>
            <a:r>
              <a:rPr lang="en-US" sz="2400">
                <a:solidFill>
                  <a:srgbClr val="0033CC"/>
                </a:solidFill>
                <a:latin typeface="Times New Roman" pitchFamily="18" charset="0"/>
              </a:rPr>
              <a:t>Circuit-Switched Technology in Telephone Networks</a:t>
            </a:r>
          </a:p>
        </p:txBody>
      </p:sp>
      <p:sp>
        <p:nvSpPr>
          <p:cNvPr id="565279" name="Text Box 31"/>
          <p:cNvSpPr txBox="1">
            <a:spLocks noChangeArrowheads="1"/>
          </p:cNvSpPr>
          <p:nvPr/>
        </p:nvSpPr>
        <p:spPr bwMode="auto">
          <a:xfrm>
            <a:off x="165100" y="4432300"/>
            <a:ext cx="48625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i="1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Topics discussed in this section:</a:t>
            </a:r>
          </a:p>
        </p:txBody>
      </p:sp>
    </p:spTree>
    <p:extLst>
      <p:ext uri="{BB962C8B-B14F-4D97-AF65-F5344CB8AC3E}">
        <p14:creationId xmlns:p14="http://schemas.microsoft.com/office/powerpoint/2010/main" val="41747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F73BD9FD-487C-4F8B-A77E-E416DA7825F4}" type="slidenum">
              <a:rPr lang="en-US"/>
              <a:pPr/>
              <a:t>25</a:t>
            </a:fld>
            <a:endParaRPr lang="en-US"/>
          </a:p>
        </p:txBody>
      </p:sp>
      <p:sp>
        <p:nvSpPr>
          <p:cNvPr id="886786" name="Rectangle 2"/>
          <p:cNvSpPr>
            <a:spLocks noChangeArrowheads="1"/>
          </p:cNvSpPr>
          <p:nvPr/>
        </p:nvSpPr>
        <p:spPr bwMode="ltGray">
          <a:xfrm>
            <a:off x="366713" y="1079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6787" name="Rectangle 3"/>
          <p:cNvSpPr>
            <a:spLocks noChangeArrowheads="1"/>
          </p:cNvSpPr>
          <p:nvPr/>
        </p:nvSpPr>
        <p:spPr bwMode="ltGray">
          <a:xfrm>
            <a:off x="749300" y="1079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6788" name="Rectangle 4"/>
          <p:cNvSpPr>
            <a:spLocks noChangeArrowheads="1"/>
          </p:cNvSpPr>
          <p:nvPr/>
        </p:nvSpPr>
        <p:spPr bwMode="ltGray">
          <a:xfrm>
            <a:off x="490538" y="5302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6789" name="Rectangle 5"/>
          <p:cNvSpPr>
            <a:spLocks noChangeArrowheads="1"/>
          </p:cNvSpPr>
          <p:nvPr/>
        </p:nvSpPr>
        <p:spPr bwMode="ltGray">
          <a:xfrm>
            <a:off x="860425" y="5302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6790" name="Rectangle 6"/>
          <p:cNvSpPr>
            <a:spLocks noChangeArrowheads="1"/>
          </p:cNvSpPr>
          <p:nvPr/>
        </p:nvSpPr>
        <p:spPr bwMode="ltGray">
          <a:xfrm>
            <a:off x="76200" y="4572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6791" name="Rectangle 7"/>
          <p:cNvSpPr>
            <a:spLocks noChangeArrowheads="1"/>
          </p:cNvSpPr>
          <p:nvPr/>
        </p:nvSpPr>
        <p:spPr bwMode="gray">
          <a:xfrm>
            <a:off x="711200" y="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6792" name="Rectangle 8"/>
          <p:cNvSpPr>
            <a:spLocks noChangeArrowheads="1"/>
          </p:cNvSpPr>
          <p:nvPr/>
        </p:nvSpPr>
        <p:spPr bwMode="gray">
          <a:xfrm>
            <a:off x="442913" y="533400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6793" name="Line 9"/>
          <p:cNvSpPr>
            <a:spLocks noChangeShapeType="1"/>
          </p:cNvSpPr>
          <p:nvPr/>
        </p:nvSpPr>
        <p:spPr bwMode="auto">
          <a:xfrm>
            <a:off x="457200" y="26670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86794" name="Line 10"/>
          <p:cNvSpPr>
            <a:spLocks noChangeShapeType="1"/>
          </p:cNvSpPr>
          <p:nvPr/>
        </p:nvSpPr>
        <p:spPr bwMode="auto">
          <a:xfrm>
            <a:off x="458788" y="48768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86795" name="Rectangle 11"/>
          <p:cNvSpPr>
            <a:spLocks noChangeArrowheads="1"/>
          </p:cNvSpPr>
          <p:nvPr/>
        </p:nvSpPr>
        <p:spPr bwMode="auto">
          <a:xfrm>
            <a:off x="495300" y="2759075"/>
            <a:ext cx="8077200" cy="2041525"/>
          </a:xfrm>
          <a:prstGeom prst="rect">
            <a:avLst/>
          </a:prstGeom>
          <a:solidFill>
            <a:srgbClr val="99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/>
              <a:t>A circuit-switched network is made of a set of switches connected by physical links, in which  each link is </a:t>
            </a:r>
            <a:br>
              <a:rPr lang="en-US"/>
            </a:br>
            <a:r>
              <a:rPr lang="en-US"/>
              <a:t>divided into </a:t>
            </a:r>
            <a:r>
              <a:rPr lang="en-US" i="1"/>
              <a:t>n</a:t>
            </a:r>
            <a:r>
              <a:rPr lang="en-US"/>
              <a:t> channels.</a:t>
            </a:r>
          </a:p>
        </p:txBody>
      </p:sp>
      <p:grpSp>
        <p:nvGrpSpPr>
          <p:cNvPr id="886796" name="Group 12"/>
          <p:cNvGrpSpPr>
            <a:grpSpLocks/>
          </p:cNvGrpSpPr>
          <p:nvPr/>
        </p:nvGrpSpPr>
        <p:grpSpPr bwMode="auto">
          <a:xfrm>
            <a:off x="457200" y="1981200"/>
            <a:ext cx="1143000" cy="566738"/>
            <a:chOff x="1200" y="1248"/>
            <a:chExt cx="720" cy="357"/>
          </a:xfrm>
        </p:grpSpPr>
        <p:pic>
          <p:nvPicPr>
            <p:cNvPr id="886797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248"/>
              <a:ext cx="720" cy="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86798" name="Text Box 14"/>
            <p:cNvSpPr txBox="1">
              <a:spLocks noChangeArrowheads="1"/>
            </p:cNvSpPr>
            <p:nvPr/>
          </p:nvSpPr>
          <p:spPr bwMode="auto">
            <a:xfrm>
              <a:off x="1284" y="1248"/>
              <a:ext cx="55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i="1">
                  <a:solidFill>
                    <a:schemeClr val="hlink"/>
                  </a:solidFill>
                  <a:latin typeface="Times New Roman" pitchFamily="18" charset="0"/>
                </a:rPr>
                <a:t>Note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646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7837DDC8-C19E-4F5D-BDFE-29B68313F288}" type="slidenum">
              <a:rPr lang="en-US"/>
              <a:pPr/>
              <a:t>26</a:t>
            </a:fld>
            <a:endParaRPr lang="en-US"/>
          </a:p>
        </p:txBody>
      </p:sp>
      <p:sp>
        <p:nvSpPr>
          <p:cNvPr id="862210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2211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2212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5140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8.3  </a:t>
            </a:r>
            <a:r>
              <a:rPr lang="en-US" sz="2000" i="1">
                <a:latin typeface="Times New Roman" pitchFamily="18" charset="0"/>
              </a:rPr>
              <a:t>A trivial circuit-switched network</a:t>
            </a:r>
          </a:p>
        </p:txBody>
      </p:sp>
      <p:sp>
        <p:nvSpPr>
          <p:cNvPr id="862213" name="Line 5"/>
          <p:cNvSpPr>
            <a:spLocks noChangeShapeType="1"/>
          </p:cNvSpPr>
          <p:nvPr/>
        </p:nvSpPr>
        <p:spPr bwMode="auto">
          <a:xfrm>
            <a:off x="152400" y="63246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622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13" y="1436688"/>
            <a:ext cx="7532687" cy="450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310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DC095310-5626-42AA-B61A-359148BE5C46}" type="slidenum">
              <a:rPr lang="en-US"/>
              <a:pPr/>
              <a:t>27</a:t>
            </a:fld>
            <a:endParaRPr lang="en-US"/>
          </a:p>
        </p:txBody>
      </p:sp>
      <p:sp>
        <p:nvSpPr>
          <p:cNvPr id="887810" name="Rectangle 2"/>
          <p:cNvSpPr>
            <a:spLocks noChangeArrowheads="1"/>
          </p:cNvSpPr>
          <p:nvPr/>
        </p:nvSpPr>
        <p:spPr bwMode="ltGray">
          <a:xfrm>
            <a:off x="366713" y="1079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7811" name="Rectangle 3"/>
          <p:cNvSpPr>
            <a:spLocks noChangeArrowheads="1"/>
          </p:cNvSpPr>
          <p:nvPr/>
        </p:nvSpPr>
        <p:spPr bwMode="ltGray">
          <a:xfrm>
            <a:off x="749300" y="1079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7812" name="Rectangle 4"/>
          <p:cNvSpPr>
            <a:spLocks noChangeArrowheads="1"/>
          </p:cNvSpPr>
          <p:nvPr/>
        </p:nvSpPr>
        <p:spPr bwMode="ltGray">
          <a:xfrm>
            <a:off x="490538" y="5302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7813" name="Rectangle 5"/>
          <p:cNvSpPr>
            <a:spLocks noChangeArrowheads="1"/>
          </p:cNvSpPr>
          <p:nvPr/>
        </p:nvSpPr>
        <p:spPr bwMode="ltGray">
          <a:xfrm>
            <a:off x="860425" y="5302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7814" name="Rectangle 6"/>
          <p:cNvSpPr>
            <a:spLocks noChangeArrowheads="1"/>
          </p:cNvSpPr>
          <p:nvPr/>
        </p:nvSpPr>
        <p:spPr bwMode="ltGray">
          <a:xfrm>
            <a:off x="76200" y="4572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7815" name="Rectangle 7"/>
          <p:cNvSpPr>
            <a:spLocks noChangeArrowheads="1"/>
          </p:cNvSpPr>
          <p:nvPr/>
        </p:nvSpPr>
        <p:spPr bwMode="gray">
          <a:xfrm>
            <a:off x="711200" y="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7816" name="Rectangle 8"/>
          <p:cNvSpPr>
            <a:spLocks noChangeArrowheads="1"/>
          </p:cNvSpPr>
          <p:nvPr/>
        </p:nvSpPr>
        <p:spPr bwMode="gray">
          <a:xfrm>
            <a:off x="442913" y="533400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7817" name="Line 9"/>
          <p:cNvSpPr>
            <a:spLocks noChangeShapeType="1"/>
          </p:cNvSpPr>
          <p:nvPr/>
        </p:nvSpPr>
        <p:spPr bwMode="auto">
          <a:xfrm>
            <a:off x="457200" y="22098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87818" name="Line 10"/>
          <p:cNvSpPr>
            <a:spLocks noChangeShapeType="1"/>
          </p:cNvSpPr>
          <p:nvPr/>
        </p:nvSpPr>
        <p:spPr bwMode="auto">
          <a:xfrm>
            <a:off x="458788" y="54102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87819" name="Rectangle 11"/>
          <p:cNvSpPr>
            <a:spLocks noChangeArrowheads="1"/>
          </p:cNvSpPr>
          <p:nvPr/>
        </p:nvSpPr>
        <p:spPr bwMode="auto">
          <a:xfrm>
            <a:off x="495300" y="2301875"/>
            <a:ext cx="8077200" cy="3016250"/>
          </a:xfrm>
          <a:prstGeom prst="rect">
            <a:avLst/>
          </a:prstGeom>
          <a:solidFill>
            <a:srgbClr val="99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/>
              <a:t/>
            </a:r>
            <a:br>
              <a:rPr lang="en-US"/>
            </a:br>
            <a:r>
              <a:rPr lang="en-US"/>
              <a:t>In circuit switching, the resources need to be  reserved during the setup phase;</a:t>
            </a:r>
            <a:br>
              <a:rPr lang="en-US"/>
            </a:br>
            <a:r>
              <a:rPr lang="en-US"/>
              <a:t>the resources remain dedicated for the entire duration of data transfer until the teardown phase.</a:t>
            </a:r>
          </a:p>
        </p:txBody>
      </p:sp>
      <p:grpSp>
        <p:nvGrpSpPr>
          <p:cNvPr id="887820" name="Group 12"/>
          <p:cNvGrpSpPr>
            <a:grpSpLocks/>
          </p:cNvGrpSpPr>
          <p:nvPr/>
        </p:nvGrpSpPr>
        <p:grpSpPr bwMode="auto">
          <a:xfrm>
            <a:off x="457200" y="1524000"/>
            <a:ext cx="1143000" cy="566738"/>
            <a:chOff x="1200" y="1248"/>
            <a:chExt cx="720" cy="357"/>
          </a:xfrm>
        </p:grpSpPr>
        <p:pic>
          <p:nvPicPr>
            <p:cNvPr id="887821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248"/>
              <a:ext cx="720" cy="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87822" name="Text Box 14"/>
            <p:cNvSpPr txBox="1">
              <a:spLocks noChangeArrowheads="1"/>
            </p:cNvSpPr>
            <p:nvPr/>
          </p:nvSpPr>
          <p:spPr bwMode="auto">
            <a:xfrm>
              <a:off x="1284" y="1248"/>
              <a:ext cx="55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i="1">
                  <a:solidFill>
                    <a:schemeClr val="hlink"/>
                  </a:solidFill>
                  <a:latin typeface="Times New Roman" pitchFamily="18" charset="0"/>
                </a:rPr>
                <a:t>Note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086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AAED6890-254F-4E8E-BFB7-C3DA2D4B3853}" type="slidenum">
              <a:rPr lang="en-US"/>
              <a:pPr/>
              <a:t>28</a:t>
            </a:fld>
            <a:endParaRPr lang="en-US"/>
          </a:p>
        </p:txBody>
      </p:sp>
      <p:sp>
        <p:nvSpPr>
          <p:cNvPr id="888834" name="Rectangle 2"/>
          <p:cNvSpPr>
            <a:spLocks noChangeArrowheads="1"/>
          </p:cNvSpPr>
          <p:nvPr/>
        </p:nvSpPr>
        <p:spPr bwMode="ltGray">
          <a:xfrm>
            <a:off x="366713" y="1079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8835" name="Rectangle 3"/>
          <p:cNvSpPr>
            <a:spLocks noChangeArrowheads="1"/>
          </p:cNvSpPr>
          <p:nvPr/>
        </p:nvSpPr>
        <p:spPr bwMode="ltGray">
          <a:xfrm>
            <a:off x="749300" y="1079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8836" name="Rectangle 4"/>
          <p:cNvSpPr>
            <a:spLocks noChangeArrowheads="1"/>
          </p:cNvSpPr>
          <p:nvPr/>
        </p:nvSpPr>
        <p:spPr bwMode="ltGray">
          <a:xfrm>
            <a:off x="490538" y="5302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8837" name="Rectangle 5"/>
          <p:cNvSpPr>
            <a:spLocks noChangeArrowheads="1"/>
          </p:cNvSpPr>
          <p:nvPr/>
        </p:nvSpPr>
        <p:spPr bwMode="ltGray">
          <a:xfrm>
            <a:off x="860425" y="5302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8838" name="Rectangle 6"/>
          <p:cNvSpPr>
            <a:spLocks noChangeArrowheads="1"/>
          </p:cNvSpPr>
          <p:nvPr/>
        </p:nvSpPr>
        <p:spPr bwMode="ltGray">
          <a:xfrm>
            <a:off x="76200" y="4572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8839" name="Rectangle 7"/>
          <p:cNvSpPr>
            <a:spLocks noChangeArrowheads="1"/>
          </p:cNvSpPr>
          <p:nvPr/>
        </p:nvSpPr>
        <p:spPr bwMode="gray">
          <a:xfrm>
            <a:off x="711200" y="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8840" name="Rectangle 8"/>
          <p:cNvSpPr>
            <a:spLocks noChangeArrowheads="1"/>
          </p:cNvSpPr>
          <p:nvPr/>
        </p:nvSpPr>
        <p:spPr bwMode="gray">
          <a:xfrm>
            <a:off x="442913" y="533400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88841" name="Line 9"/>
          <p:cNvSpPr>
            <a:spLocks noChangeShapeType="1"/>
          </p:cNvSpPr>
          <p:nvPr/>
        </p:nvSpPr>
        <p:spPr bwMode="auto">
          <a:xfrm>
            <a:off x="457200" y="26670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88842" name="Line 10"/>
          <p:cNvSpPr>
            <a:spLocks noChangeShapeType="1"/>
          </p:cNvSpPr>
          <p:nvPr/>
        </p:nvSpPr>
        <p:spPr bwMode="auto">
          <a:xfrm>
            <a:off x="458788" y="44196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88843" name="Rectangle 11"/>
          <p:cNvSpPr>
            <a:spLocks noChangeArrowheads="1"/>
          </p:cNvSpPr>
          <p:nvPr/>
        </p:nvSpPr>
        <p:spPr bwMode="auto">
          <a:xfrm>
            <a:off x="495300" y="2759075"/>
            <a:ext cx="8077200" cy="1554163"/>
          </a:xfrm>
          <a:prstGeom prst="rect">
            <a:avLst/>
          </a:prstGeom>
          <a:solidFill>
            <a:srgbClr val="99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/>
              <a:t>Switching at the physical layer in the traditional telephone network uses</a:t>
            </a:r>
          </a:p>
          <a:p>
            <a:pPr algn="ctr"/>
            <a:r>
              <a:rPr lang="en-US"/>
              <a:t>the circuit-switching approach.</a:t>
            </a:r>
          </a:p>
        </p:txBody>
      </p:sp>
      <p:grpSp>
        <p:nvGrpSpPr>
          <p:cNvPr id="888844" name="Group 12"/>
          <p:cNvGrpSpPr>
            <a:grpSpLocks/>
          </p:cNvGrpSpPr>
          <p:nvPr/>
        </p:nvGrpSpPr>
        <p:grpSpPr bwMode="auto">
          <a:xfrm>
            <a:off x="457200" y="2024063"/>
            <a:ext cx="1143000" cy="566737"/>
            <a:chOff x="1200" y="1248"/>
            <a:chExt cx="720" cy="357"/>
          </a:xfrm>
        </p:grpSpPr>
        <p:pic>
          <p:nvPicPr>
            <p:cNvPr id="888845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248"/>
              <a:ext cx="720" cy="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88846" name="Text Box 14"/>
            <p:cNvSpPr txBox="1">
              <a:spLocks noChangeArrowheads="1"/>
            </p:cNvSpPr>
            <p:nvPr/>
          </p:nvSpPr>
          <p:spPr bwMode="auto">
            <a:xfrm>
              <a:off x="1284" y="1248"/>
              <a:ext cx="55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i="1">
                  <a:solidFill>
                    <a:schemeClr val="hlink"/>
                  </a:solidFill>
                  <a:latin typeface="Times New Roman" pitchFamily="18" charset="0"/>
                </a:rPr>
                <a:t>Note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782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4563FE15-691B-4D62-A773-4B03AA98BC94}" type="slidenum">
              <a:rPr lang="en-US"/>
              <a:pPr/>
              <a:t>29</a:t>
            </a:fld>
            <a:endParaRPr lang="en-US"/>
          </a:p>
        </p:txBody>
      </p:sp>
      <p:sp>
        <p:nvSpPr>
          <p:cNvPr id="857090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ar-SA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57091" name="Text Box 3"/>
          <p:cNvSpPr txBox="1">
            <a:spLocks noChangeArrowheads="1"/>
          </p:cNvSpPr>
          <p:nvPr/>
        </p:nvSpPr>
        <p:spPr bwMode="auto">
          <a:xfrm>
            <a:off x="228600" y="406400"/>
            <a:ext cx="59658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rPr>
              <a:t>8-2   DATAGRAM NETWORKS</a:t>
            </a:r>
          </a:p>
        </p:txBody>
      </p:sp>
      <p:sp>
        <p:nvSpPr>
          <p:cNvPr id="857092" name="Text Box 4"/>
          <p:cNvSpPr txBox="1">
            <a:spLocks noChangeArrowheads="1"/>
          </p:cNvSpPr>
          <p:nvPr/>
        </p:nvSpPr>
        <p:spPr bwMode="auto">
          <a:xfrm>
            <a:off x="8229600" y="64008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ar-SA" sz="1800">
              <a:latin typeface="Times New Roman" pitchFamily="18" charset="0"/>
            </a:endParaRPr>
          </a:p>
        </p:txBody>
      </p:sp>
      <p:sp>
        <p:nvSpPr>
          <p:cNvPr id="857093" name="Rectangle 5"/>
          <p:cNvSpPr>
            <a:spLocks noChangeArrowheads="1"/>
          </p:cNvSpPr>
          <p:nvPr/>
        </p:nvSpPr>
        <p:spPr bwMode="auto">
          <a:xfrm>
            <a:off x="304800" y="1536700"/>
            <a:ext cx="8229600" cy="265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1" hangingPunct="1"/>
            <a:r>
              <a:rPr 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In data communications, we need to send messages from one end system to another. If the message is going to pass through a packet-switched network, it needs to be divided into packets of fixed or variable size. The size of the packet is determined by the network and the governing protocol.</a:t>
            </a:r>
          </a:p>
        </p:txBody>
      </p:sp>
      <p:sp>
        <p:nvSpPr>
          <p:cNvPr id="857094" name="Rectangle 6"/>
          <p:cNvSpPr>
            <a:spLocks noChangeArrowheads="1"/>
          </p:cNvSpPr>
          <p:nvPr/>
        </p:nvSpPr>
        <p:spPr bwMode="auto">
          <a:xfrm>
            <a:off x="152400" y="4908550"/>
            <a:ext cx="7696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117000"/>
              <a:buFont typeface="Wingdings" pitchFamily="2" charset="2"/>
              <a:buNone/>
            </a:pPr>
            <a:r>
              <a:rPr lang="en-US" sz="2400">
                <a:solidFill>
                  <a:srgbClr val="0033CC"/>
                </a:solidFill>
                <a:latin typeface="Times New Roman" pitchFamily="18" charset="0"/>
              </a:rPr>
              <a:t>Routing Table</a:t>
            </a:r>
            <a:r>
              <a:rPr lang="fr-FR" sz="2400">
                <a:solidFill>
                  <a:srgbClr val="0033CC"/>
                </a:solidFill>
                <a:latin typeface="Times New Roman" pitchFamily="18" charset="0"/>
              </a:rPr>
              <a:t/>
            </a:r>
            <a:br>
              <a:rPr lang="fr-FR" sz="240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fr-FR" sz="2400">
                <a:solidFill>
                  <a:srgbClr val="0033CC"/>
                </a:solidFill>
                <a:latin typeface="Times New Roman" pitchFamily="18" charset="0"/>
              </a:rPr>
              <a:t>Efficiency</a:t>
            </a:r>
            <a:br>
              <a:rPr lang="fr-FR" sz="240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fr-FR" sz="2400">
                <a:solidFill>
                  <a:srgbClr val="0033CC"/>
                </a:solidFill>
                <a:latin typeface="Times New Roman" pitchFamily="18" charset="0"/>
              </a:rPr>
              <a:t>Delay</a:t>
            </a:r>
          </a:p>
          <a:p>
            <a:pPr>
              <a:buClr>
                <a:schemeClr val="tx1"/>
              </a:buClr>
              <a:buSzPct val="117000"/>
              <a:buFont typeface="Wingdings" pitchFamily="2" charset="2"/>
              <a:buNone/>
            </a:pPr>
            <a:r>
              <a:rPr lang="en-US" sz="2400">
                <a:solidFill>
                  <a:srgbClr val="0033CC"/>
                </a:solidFill>
                <a:latin typeface="Times New Roman" pitchFamily="18" charset="0"/>
              </a:rPr>
              <a:t>Datagram Networks in the Internet</a:t>
            </a:r>
          </a:p>
        </p:txBody>
      </p:sp>
      <p:sp>
        <p:nvSpPr>
          <p:cNvPr id="857095" name="Text Box 7"/>
          <p:cNvSpPr txBox="1">
            <a:spLocks noChangeArrowheads="1"/>
          </p:cNvSpPr>
          <p:nvPr/>
        </p:nvSpPr>
        <p:spPr bwMode="auto">
          <a:xfrm>
            <a:off x="165100" y="4432300"/>
            <a:ext cx="48625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i="1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Topics discussed in this section:</a:t>
            </a:r>
          </a:p>
        </p:txBody>
      </p:sp>
    </p:spTree>
    <p:extLst>
      <p:ext uri="{BB962C8B-B14F-4D97-AF65-F5344CB8AC3E}">
        <p14:creationId xmlns:p14="http://schemas.microsoft.com/office/powerpoint/2010/main" val="47570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7.</a:t>
            </a:r>
            <a:fld id="{F98F639A-E5B5-46B1-998A-206D5AB2BA1A}" type="slidenum">
              <a:rPr lang="en-US"/>
              <a:pPr/>
              <a:t>3</a:t>
            </a:fld>
            <a:endParaRPr lang="en-US"/>
          </a:p>
        </p:txBody>
      </p:sp>
      <p:pic>
        <p:nvPicPr>
          <p:cNvPr id="921602" name="Picture 2" descr="Forouzan4e07_banner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96963"/>
          </a:xfrm>
          <a:noFill/>
          <a:ln>
            <a:miter lim="800000"/>
            <a:headEnd/>
            <a:tailEnd/>
          </a:ln>
        </p:spPr>
      </p:pic>
      <p:sp>
        <p:nvSpPr>
          <p:cNvPr id="921603" name="Rectangle 3"/>
          <p:cNvSpPr>
            <a:spLocks noChangeArrowheads="1"/>
          </p:cNvSpPr>
          <p:nvPr/>
        </p:nvSpPr>
        <p:spPr bwMode="auto">
          <a:xfrm>
            <a:off x="1143000" y="2514600"/>
            <a:ext cx="68580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en-US" sz="4400">
                <a:solidFill>
                  <a:schemeClr val="tx2"/>
                </a:solidFill>
              </a:rPr>
              <a:t>Chapter 7</a:t>
            </a:r>
          </a:p>
          <a:p>
            <a:pPr algn="ctr"/>
            <a:endParaRPr lang="en-US" altLang="en-US" sz="2000">
              <a:solidFill>
                <a:schemeClr val="tx2"/>
              </a:solidFill>
            </a:endParaRPr>
          </a:p>
          <a:p>
            <a:pPr algn="ctr"/>
            <a:r>
              <a:rPr lang="en-US" sz="4400"/>
              <a:t>Transmission Media</a:t>
            </a:r>
          </a:p>
        </p:txBody>
      </p:sp>
      <p:sp>
        <p:nvSpPr>
          <p:cNvPr id="921604" name="Text Box 4"/>
          <p:cNvSpPr txBox="1">
            <a:spLocks noChangeArrowheads="1"/>
          </p:cNvSpPr>
          <p:nvPr/>
        </p:nvSpPr>
        <p:spPr bwMode="auto">
          <a:xfrm>
            <a:off x="0" y="6507163"/>
            <a:ext cx="9144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1200" b="0">
                <a:latin typeface="Times New Roman" pitchFamily="18" charset="0"/>
              </a:rPr>
              <a:t>Copyright © The McGraw-Hill Companies, Inc. Permission required for reproduction or display.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BB320FED-3714-49BE-9289-F2EE88126BA0}" type="slidenum">
              <a:rPr lang="en-US"/>
              <a:pPr/>
              <a:t>30</a:t>
            </a:fld>
            <a:endParaRPr lang="en-US"/>
          </a:p>
        </p:txBody>
      </p:sp>
      <p:sp>
        <p:nvSpPr>
          <p:cNvPr id="890882" name="Rectangle 2"/>
          <p:cNvSpPr>
            <a:spLocks noChangeArrowheads="1"/>
          </p:cNvSpPr>
          <p:nvPr/>
        </p:nvSpPr>
        <p:spPr bwMode="ltGray">
          <a:xfrm>
            <a:off x="366713" y="1079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0883" name="Rectangle 3"/>
          <p:cNvSpPr>
            <a:spLocks noChangeArrowheads="1"/>
          </p:cNvSpPr>
          <p:nvPr/>
        </p:nvSpPr>
        <p:spPr bwMode="ltGray">
          <a:xfrm>
            <a:off x="749300" y="1079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0884" name="Rectangle 4"/>
          <p:cNvSpPr>
            <a:spLocks noChangeArrowheads="1"/>
          </p:cNvSpPr>
          <p:nvPr/>
        </p:nvSpPr>
        <p:spPr bwMode="ltGray">
          <a:xfrm>
            <a:off x="490538" y="5302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0885" name="Rectangle 5"/>
          <p:cNvSpPr>
            <a:spLocks noChangeArrowheads="1"/>
          </p:cNvSpPr>
          <p:nvPr/>
        </p:nvSpPr>
        <p:spPr bwMode="ltGray">
          <a:xfrm>
            <a:off x="860425" y="5302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0886" name="Rectangle 6"/>
          <p:cNvSpPr>
            <a:spLocks noChangeArrowheads="1"/>
          </p:cNvSpPr>
          <p:nvPr/>
        </p:nvSpPr>
        <p:spPr bwMode="ltGray">
          <a:xfrm>
            <a:off x="76200" y="4572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0887" name="Rectangle 7"/>
          <p:cNvSpPr>
            <a:spLocks noChangeArrowheads="1"/>
          </p:cNvSpPr>
          <p:nvPr/>
        </p:nvSpPr>
        <p:spPr bwMode="gray">
          <a:xfrm>
            <a:off x="711200" y="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0888" name="Rectangle 8"/>
          <p:cNvSpPr>
            <a:spLocks noChangeArrowheads="1"/>
          </p:cNvSpPr>
          <p:nvPr/>
        </p:nvSpPr>
        <p:spPr bwMode="gray">
          <a:xfrm>
            <a:off x="442913" y="533400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0889" name="Line 9"/>
          <p:cNvSpPr>
            <a:spLocks noChangeShapeType="1"/>
          </p:cNvSpPr>
          <p:nvPr/>
        </p:nvSpPr>
        <p:spPr bwMode="auto">
          <a:xfrm>
            <a:off x="457200" y="26670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0890" name="Line 10"/>
          <p:cNvSpPr>
            <a:spLocks noChangeShapeType="1"/>
          </p:cNvSpPr>
          <p:nvPr/>
        </p:nvSpPr>
        <p:spPr bwMode="auto">
          <a:xfrm>
            <a:off x="458788" y="44196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0891" name="Rectangle 11"/>
          <p:cNvSpPr>
            <a:spLocks noChangeArrowheads="1"/>
          </p:cNvSpPr>
          <p:nvPr/>
        </p:nvSpPr>
        <p:spPr bwMode="auto">
          <a:xfrm>
            <a:off x="495300" y="2759075"/>
            <a:ext cx="8077200" cy="1554163"/>
          </a:xfrm>
          <a:prstGeom prst="rect">
            <a:avLst/>
          </a:prstGeom>
          <a:solidFill>
            <a:srgbClr val="99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/>
              <a:t>In a packet-switched network, there </a:t>
            </a:r>
            <a:br>
              <a:rPr lang="en-US"/>
            </a:br>
            <a:r>
              <a:rPr lang="en-US"/>
              <a:t>is no resource reservation;</a:t>
            </a:r>
          </a:p>
          <a:p>
            <a:pPr algn="ctr"/>
            <a:r>
              <a:rPr lang="en-US"/>
              <a:t>resources are allocated on demand.</a:t>
            </a:r>
          </a:p>
        </p:txBody>
      </p:sp>
      <p:grpSp>
        <p:nvGrpSpPr>
          <p:cNvPr id="890892" name="Group 12"/>
          <p:cNvGrpSpPr>
            <a:grpSpLocks/>
          </p:cNvGrpSpPr>
          <p:nvPr/>
        </p:nvGrpSpPr>
        <p:grpSpPr bwMode="auto">
          <a:xfrm>
            <a:off x="457200" y="1981200"/>
            <a:ext cx="1143000" cy="566738"/>
            <a:chOff x="1200" y="1248"/>
            <a:chExt cx="720" cy="357"/>
          </a:xfrm>
        </p:grpSpPr>
        <p:pic>
          <p:nvPicPr>
            <p:cNvPr id="890893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248"/>
              <a:ext cx="720" cy="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90894" name="Text Box 14"/>
            <p:cNvSpPr txBox="1">
              <a:spLocks noChangeArrowheads="1"/>
            </p:cNvSpPr>
            <p:nvPr/>
          </p:nvSpPr>
          <p:spPr bwMode="auto">
            <a:xfrm>
              <a:off x="1284" y="1248"/>
              <a:ext cx="55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i="1">
                  <a:solidFill>
                    <a:schemeClr val="hlink"/>
                  </a:solidFill>
                  <a:latin typeface="Times New Roman" pitchFamily="18" charset="0"/>
                </a:rPr>
                <a:t>Note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60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1E27A569-E6FF-4B76-9F2B-6476C995A5AF}" type="slidenum">
              <a:rPr lang="en-US"/>
              <a:pPr/>
              <a:t>31</a:t>
            </a:fld>
            <a:endParaRPr lang="en-US"/>
          </a:p>
        </p:txBody>
      </p:sp>
      <p:sp>
        <p:nvSpPr>
          <p:cNvPr id="866306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6307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6308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6742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8.7  </a:t>
            </a:r>
            <a:r>
              <a:rPr lang="en-US" sz="2000" i="1">
                <a:latin typeface="Times New Roman" pitchFamily="18" charset="0"/>
              </a:rPr>
              <a:t>A datagram network with four switches (routers)</a:t>
            </a:r>
          </a:p>
        </p:txBody>
      </p:sp>
      <p:sp>
        <p:nvSpPr>
          <p:cNvPr id="866309" name="Line 5"/>
          <p:cNvSpPr>
            <a:spLocks noChangeShapeType="1"/>
          </p:cNvSpPr>
          <p:nvPr/>
        </p:nvSpPr>
        <p:spPr bwMode="auto">
          <a:xfrm>
            <a:off x="152400" y="63246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663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" y="2020888"/>
            <a:ext cx="8474075" cy="30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582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A9A7487A-39CE-4BB8-9CF6-2BD794AB6D48}" type="slidenum">
              <a:rPr lang="en-US"/>
              <a:pPr/>
              <a:t>32</a:t>
            </a:fld>
            <a:endParaRPr lang="en-US"/>
          </a:p>
        </p:txBody>
      </p:sp>
      <p:sp>
        <p:nvSpPr>
          <p:cNvPr id="867330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7331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7332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5510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8.8  </a:t>
            </a:r>
            <a:r>
              <a:rPr lang="en-US" sz="2000" i="1">
                <a:latin typeface="Times New Roman" pitchFamily="18" charset="0"/>
              </a:rPr>
              <a:t>Routing table in a datagram network</a:t>
            </a:r>
          </a:p>
        </p:txBody>
      </p:sp>
      <p:sp>
        <p:nvSpPr>
          <p:cNvPr id="867333" name="Line 5"/>
          <p:cNvSpPr>
            <a:spLocks noChangeShapeType="1"/>
          </p:cNvSpPr>
          <p:nvPr/>
        </p:nvSpPr>
        <p:spPr bwMode="auto">
          <a:xfrm>
            <a:off x="152400" y="63246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6733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525" y="1497013"/>
            <a:ext cx="2733675" cy="444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1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585EE18C-6671-46CD-8885-B2B8D4932F51}" type="slidenum">
              <a:rPr lang="en-US"/>
              <a:pPr/>
              <a:t>33</a:t>
            </a:fld>
            <a:endParaRPr lang="en-US"/>
          </a:p>
        </p:txBody>
      </p:sp>
      <p:sp>
        <p:nvSpPr>
          <p:cNvPr id="891906" name="Rectangle 2"/>
          <p:cNvSpPr>
            <a:spLocks noChangeArrowheads="1"/>
          </p:cNvSpPr>
          <p:nvPr/>
        </p:nvSpPr>
        <p:spPr bwMode="ltGray">
          <a:xfrm>
            <a:off x="366713" y="1079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1907" name="Rectangle 3"/>
          <p:cNvSpPr>
            <a:spLocks noChangeArrowheads="1"/>
          </p:cNvSpPr>
          <p:nvPr/>
        </p:nvSpPr>
        <p:spPr bwMode="ltGray">
          <a:xfrm>
            <a:off x="749300" y="1079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1908" name="Rectangle 4"/>
          <p:cNvSpPr>
            <a:spLocks noChangeArrowheads="1"/>
          </p:cNvSpPr>
          <p:nvPr/>
        </p:nvSpPr>
        <p:spPr bwMode="ltGray">
          <a:xfrm>
            <a:off x="490538" y="5302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1909" name="Rectangle 5"/>
          <p:cNvSpPr>
            <a:spLocks noChangeArrowheads="1"/>
          </p:cNvSpPr>
          <p:nvPr/>
        </p:nvSpPr>
        <p:spPr bwMode="ltGray">
          <a:xfrm>
            <a:off x="860425" y="5302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1910" name="Rectangle 6"/>
          <p:cNvSpPr>
            <a:spLocks noChangeArrowheads="1"/>
          </p:cNvSpPr>
          <p:nvPr/>
        </p:nvSpPr>
        <p:spPr bwMode="ltGray">
          <a:xfrm>
            <a:off x="76200" y="4572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1911" name="Rectangle 7"/>
          <p:cNvSpPr>
            <a:spLocks noChangeArrowheads="1"/>
          </p:cNvSpPr>
          <p:nvPr/>
        </p:nvSpPr>
        <p:spPr bwMode="gray">
          <a:xfrm>
            <a:off x="711200" y="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1912" name="Rectangle 8"/>
          <p:cNvSpPr>
            <a:spLocks noChangeArrowheads="1"/>
          </p:cNvSpPr>
          <p:nvPr/>
        </p:nvSpPr>
        <p:spPr bwMode="gray">
          <a:xfrm>
            <a:off x="442913" y="533400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1913" name="Line 9"/>
          <p:cNvSpPr>
            <a:spLocks noChangeShapeType="1"/>
          </p:cNvSpPr>
          <p:nvPr/>
        </p:nvSpPr>
        <p:spPr bwMode="auto">
          <a:xfrm>
            <a:off x="457200" y="26670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1914" name="Line 10"/>
          <p:cNvSpPr>
            <a:spLocks noChangeShapeType="1"/>
          </p:cNvSpPr>
          <p:nvPr/>
        </p:nvSpPr>
        <p:spPr bwMode="auto">
          <a:xfrm>
            <a:off x="458788" y="44196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1915" name="Rectangle 11"/>
          <p:cNvSpPr>
            <a:spLocks noChangeArrowheads="1"/>
          </p:cNvSpPr>
          <p:nvPr/>
        </p:nvSpPr>
        <p:spPr bwMode="auto">
          <a:xfrm>
            <a:off x="495300" y="2759075"/>
            <a:ext cx="8077200" cy="1554163"/>
          </a:xfrm>
          <a:prstGeom prst="rect">
            <a:avLst/>
          </a:prstGeom>
          <a:solidFill>
            <a:srgbClr val="99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/>
              <a:t>A switch in a datagram network uses a routing table that is based on the destination address.</a:t>
            </a:r>
          </a:p>
        </p:txBody>
      </p:sp>
      <p:grpSp>
        <p:nvGrpSpPr>
          <p:cNvPr id="891916" name="Group 12"/>
          <p:cNvGrpSpPr>
            <a:grpSpLocks/>
          </p:cNvGrpSpPr>
          <p:nvPr/>
        </p:nvGrpSpPr>
        <p:grpSpPr bwMode="auto">
          <a:xfrm>
            <a:off x="457200" y="1981200"/>
            <a:ext cx="1143000" cy="566738"/>
            <a:chOff x="1200" y="1248"/>
            <a:chExt cx="720" cy="357"/>
          </a:xfrm>
        </p:grpSpPr>
        <p:pic>
          <p:nvPicPr>
            <p:cNvPr id="891917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248"/>
              <a:ext cx="720" cy="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91918" name="Text Box 14"/>
            <p:cNvSpPr txBox="1">
              <a:spLocks noChangeArrowheads="1"/>
            </p:cNvSpPr>
            <p:nvPr/>
          </p:nvSpPr>
          <p:spPr bwMode="auto">
            <a:xfrm>
              <a:off x="1284" y="1248"/>
              <a:ext cx="55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i="1">
                  <a:solidFill>
                    <a:schemeClr val="hlink"/>
                  </a:solidFill>
                  <a:latin typeface="Times New Roman" pitchFamily="18" charset="0"/>
                </a:rPr>
                <a:t>Note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460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E9F396C7-39DE-4259-8652-D177CD751416}" type="slidenum">
              <a:rPr lang="en-US"/>
              <a:pPr/>
              <a:t>34</a:t>
            </a:fld>
            <a:endParaRPr lang="en-US"/>
          </a:p>
        </p:txBody>
      </p:sp>
      <p:sp>
        <p:nvSpPr>
          <p:cNvPr id="892930" name="Rectangle 2"/>
          <p:cNvSpPr>
            <a:spLocks noChangeArrowheads="1"/>
          </p:cNvSpPr>
          <p:nvPr/>
        </p:nvSpPr>
        <p:spPr bwMode="ltGray">
          <a:xfrm>
            <a:off x="366713" y="1079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2931" name="Rectangle 3"/>
          <p:cNvSpPr>
            <a:spLocks noChangeArrowheads="1"/>
          </p:cNvSpPr>
          <p:nvPr/>
        </p:nvSpPr>
        <p:spPr bwMode="ltGray">
          <a:xfrm>
            <a:off x="749300" y="1079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2932" name="Rectangle 4"/>
          <p:cNvSpPr>
            <a:spLocks noChangeArrowheads="1"/>
          </p:cNvSpPr>
          <p:nvPr/>
        </p:nvSpPr>
        <p:spPr bwMode="ltGray">
          <a:xfrm>
            <a:off x="490538" y="5302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2933" name="Rectangle 5"/>
          <p:cNvSpPr>
            <a:spLocks noChangeArrowheads="1"/>
          </p:cNvSpPr>
          <p:nvPr/>
        </p:nvSpPr>
        <p:spPr bwMode="ltGray">
          <a:xfrm>
            <a:off x="860425" y="5302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2934" name="Rectangle 6"/>
          <p:cNvSpPr>
            <a:spLocks noChangeArrowheads="1"/>
          </p:cNvSpPr>
          <p:nvPr/>
        </p:nvSpPr>
        <p:spPr bwMode="ltGray">
          <a:xfrm>
            <a:off x="76200" y="4572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2935" name="Rectangle 7"/>
          <p:cNvSpPr>
            <a:spLocks noChangeArrowheads="1"/>
          </p:cNvSpPr>
          <p:nvPr/>
        </p:nvSpPr>
        <p:spPr bwMode="gray">
          <a:xfrm>
            <a:off x="711200" y="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2936" name="Rectangle 8"/>
          <p:cNvSpPr>
            <a:spLocks noChangeArrowheads="1"/>
          </p:cNvSpPr>
          <p:nvPr/>
        </p:nvSpPr>
        <p:spPr bwMode="gray">
          <a:xfrm>
            <a:off x="442913" y="533400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2937" name="Line 9"/>
          <p:cNvSpPr>
            <a:spLocks noChangeShapeType="1"/>
          </p:cNvSpPr>
          <p:nvPr/>
        </p:nvSpPr>
        <p:spPr bwMode="auto">
          <a:xfrm>
            <a:off x="457200" y="26670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2938" name="Line 10"/>
          <p:cNvSpPr>
            <a:spLocks noChangeShapeType="1"/>
          </p:cNvSpPr>
          <p:nvPr/>
        </p:nvSpPr>
        <p:spPr bwMode="auto">
          <a:xfrm>
            <a:off x="458788" y="48768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2939" name="Rectangle 11"/>
          <p:cNvSpPr>
            <a:spLocks noChangeArrowheads="1"/>
          </p:cNvSpPr>
          <p:nvPr/>
        </p:nvSpPr>
        <p:spPr bwMode="auto">
          <a:xfrm>
            <a:off x="495300" y="2759075"/>
            <a:ext cx="8077200" cy="2041525"/>
          </a:xfrm>
          <a:prstGeom prst="rect">
            <a:avLst/>
          </a:prstGeom>
          <a:solidFill>
            <a:srgbClr val="99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/>
              <a:t>The destination address in the header of a packet in a datagram network</a:t>
            </a:r>
          </a:p>
          <a:p>
            <a:pPr algn="ctr"/>
            <a:r>
              <a:rPr lang="en-US"/>
              <a:t>remains the same during the entire journey of the packet.</a:t>
            </a:r>
          </a:p>
        </p:txBody>
      </p:sp>
      <p:grpSp>
        <p:nvGrpSpPr>
          <p:cNvPr id="892940" name="Group 12"/>
          <p:cNvGrpSpPr>
            <a:grpSpLocks/>
          </p:cNvGrpSpPr>
          <p:nvPr/>
        </p:nvGrpSpPr>
        <p:grpSpPr bwMode="auto">
          <a:xfrm>
            <a:off x="457200" y="1981200"/>
            <a:ext cx="1143000" cy="566738"/>
            <a:chOff x="1200" y="1248"/>
            <a:chExt cx="720" cy="357"/>
          </a:xfrm>
        </p:grpSpPr>
        <p:pic>
          <p:nvPicPr>
            <p:cNvPr id="892941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248"/>
              <a:ext cx="720" cy="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92942" name="Text Box 14"/>
            <p:cNvSpPr txBox="1">
              <a:spLocks noChangeArrowheads="1"/>
            </p:cNvSpPr>
            <p:nvPr/>
          </p:nvSpPr>
          <p:spPr bwMode="auto">
            <a:xfrm>
              <a:off x="1284" y="1248"/>
              <a:ext cx="55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i="1">
                  <a:solidFill>
                    <a:schemeClr val="hlink"/>
                  </a:solidFill>
                  <a:latin typeface="Times New Roman" pitchFamily="18" charset="0"/>
                </a:rPr>
                <a:t>Note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299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0CDD9719-3D54-47C9-8B62-A070E1D6FE23}" type="slidenum">
              <a:rPr lang="en-US"/>
              <a:pPr/>
              <a:t>35</a:t>
            </a:fld>
            <a:endParaRPr lang="en-US"/>
          </a:p>
        </p:txBody>
      </p:sp>
      <p:sp>
        <p:nvSpPr>
          <p:cNvPr id="868354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8355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8356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469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8.9  </a:t>
            </a:r>
            <a:r>
              <a:rPr lang="en-US" sz="2000" i="1">
                <a:latin typeface="Times New Roman" pitchFamily="18" charset="0"/>
              </a:rPr>
              <a:t>Delay in a datagram network</a:t>
            </a:r>
          </a:p>
        </p:txBody>
      </p:sp>
      <p:sp>
        <p:nvSpPr>
          <p:cNvPr id="868357" name="Line 5"/>
          <p:cNvSpPr>
            <a:spLocks noChangeShapeType="1"/>
          </p:cNvSpPr>
          <p:nvPr/>
        </p:nvSpPr>
        <p:spPr bwMode="auto">
          <a:xfrm>
            <a:off x="152400" y="63246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6835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2043113"/>
            <a:ext cx="8172450" cy="336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999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225CB408-40A0-44C3-B336-93C1D358C085}" type="slidenum">
              <a:rPr lang="en-US"/>
              <a:pPr/>
              <a:t>36</a:t>
            </a:fld>
            <a:endParaRPr lang="en-US"/>
          </a:p>
        </p:txBody>
      </p:sp>
      <p:sp>
        <p:nvSpPr>
          <p:cNvPr id="893954" name="Rectangle 2"/>
          <p:cNvSpPr>
            <a:spLocks noChangeArrowheads="1"/>
          </p:cNvSpPr>
          <p:nvPr/>
        </p:nvSpPr>
        <p:spPr bwMode="ltGray">
          <a:xfrm>
            <a:off x="366713" y="1079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3955" name="Rectangle 3"/>
          <p:cNvSpPr>
            <a:spLocks noChangeArrowheads="1"/>
          </p:cNvSpPr>
          <p:nvPr/>
        </p:nvSpPr>
        <p:spPr bwMode="ltGray">
          <a:xfrm>
            <a:off x="749300" y="1079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3956" name="Rectangle 4"/>
          <p:cNvSpPr>
            <a:spLocks noChangeArrowheads="1"/>
          </p:cNvSpPr>
          <p:nvPr/>
        </p:nvSpPr>
        <p:spPr bwMode="ltGray">
          <a:xfrm>
            <a:off x="490538" y="5302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3957" name="Rectangle 5"/>
          <p:cNvSpPr>
            <a:spLocks noChangeArrowheads="1"/>
          </p:cNvSpPr>
          <p:nvPr/>
        </p:nvSpPr>
        <p:spPr bwMode="ltGray">
          <a:xfrm>
            <a:off x="860425" y="5302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3958" name="Rectangle 6"/>
          <p:cNvSpPr>
            <a:spLocks noChangeArrowheads="1"/>
          </p:cNvSpPr>
          <p:nvPr/>
        </p:nvSpPr>
        <p:spPr bwMode="ltGray">
          <a:xfrm>
            <a:off x="76200" y="4572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3959" name="Rectangle 7"/>
          <p:cNvSpPr>
            <a:spLocks noChangeArrowheads="1"/>
          </p:cNvSpPr>
          <p:nvPr/>
        </p:nvSpPr>
        <p:spPr bwMode="gray">
          <a:xfrm>
            <a:off x="711200" y="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3960" name="Rectangle 8"/>
          <p:cNvSpPr>
            <a:spLocks noChangeArrowheads="1"/>
          </p:cNvSpPr>
          <p:nvPr/>
        </p:nvSpPr>
        <p:spPr bwMode="gray">
          <a:xfrm>
            <a:off x="442913" y="533400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3961" name="Line 9"/>
          <p:cNvSpPr>
            <a:spLocks noChangeShapeType="1"/>
          </p:cNvSpPr>
          <p:nvPr/>
        </p:nvSpPr>
        <p:spPr bwMode="auto">
          <a:xfrm>
            <a:off x="457200" y="26670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3962" name="Line 10"/>
          <p:cNvSpPr>
            <a:spLocks noChangeShapeType="1"/>
          </p:cNvSpPr>
          <p:nvPr/>
        </p:nvSpPr>
        <p:spPr bwMode="auto">
          <a:xfrm>
            <a:off x="458788" y="48768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3963" name="Rectangle 11"/>
          <p:cNvSpPr>
            <a:spLocks noChangeArrowheads="1"/>
          </p:cNvSpPr>
          <p:nvPr/>
        </p:nvSpPr>
        <p:spPr bwMode="auto">
          <a:xfrm>
            <a:off x="495300" y="2759075"/>
            <a:ext cx="8077200" cy="2041525"/>
          </a:xfrm>
          <a:prstGeom prst="rect">
            <a:avLst/>
          </a:prstGeom>
          <a:solidFill>
            <a:srgbClr val="99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/>
              <a:t>Switching in the Internet is done by using the datagram approach </a:t>
            </a:r>
            <a:br>
              <a:rPr lang="en-US"/>
            </a:br>
            <a:r>
              <a:rPr lang="en-US"/>
              <a:t>to packet switching at </a:t>
            </a:r>
            <a:br>
              <a:rPr lang="en-US"/>
            </a:br>
            <a:r>
              <a:rPr lang="en-US"/>
              <a:t>the network layer.</a:t>
            </a:r>
          </a:p>
        </p:txBody>
      </p:sp>
      <p:grpSp>
        <p:nvGrpSpPr>
          <p:cNvPr id="893964" name="Group 12"/>
          <p:cNvGrpSpPr>
            <a:grpSpLocks/>
          </p:cNvGrpSpPr>
          <p:nvPr/>
        </p:nvGrpSpPr>
        <p:grpSpPr bwMode="auto">
          <a:xfrm>
            <a:off x="457200" y="1981200"/>
            <a:ext cx="1143000" cy="566738"/>
            <a:chOff x="1200" y="1248"/>
            <a:chExt cx="720" cy="357"/>
          </a:xfrm>
        </p:grpSpPr>
        <p:pic>
          <p:nvPicPr>
            <p:cNvPr id="893965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248"/>
              <a:ext cx="720" cy="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93966" name="Text Box 14"/>
            <p:cNvSpPr txBox="1">
              <a:spLocks noChangeArrowheads="1"/>
            </p:cNvSpPr>
            <p:nvPr/>
          </p:nvSpPr>
          <p:spPr bwMode="auto">
            <a:xfrm>
              <a:off x="1284" y="1248"/>
              <a:ext cx="55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i="1">
                  <a:solidFill>
                    <a:schemeClr val="hlink"/>
                  </a:solidFill>
                  <a:latin typeface="Times New Roman" pitchFamily="18" charset="0"/>
                </a:rPr>
                <a:t>Note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306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428FE314-7540-4EFB-9A22-A81231117923}" type="slidenum">
              <a:rPr lang="en-US"/>
              <a:pPr/>
              <a:t>37</a:t>
            </a:fld>
            <a:endParaRPr lang="en-US"/>
          </a:p>
        </p:txBody>
      </p:sp>
      <p:sp>
        <p:nvSpPr>
          <p:cNvPr id="858114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ar-SA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58115" name="Text Box 3"/>
          <p:cNvSpPr txBox="1">
            <a:spLocks noChangeArrowheads="1"/>
          </p:cNvSpPr>
          <p:nvPr/>
        </p:nvSpPr>
        <p:spPr bwMode="auto">
          <a:xfrm>
            <a:off x="228600" y="406400"/>
            <a:ext cx="73009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rPr>
              <a:t>8-3   VIRTUAL-CIRCUIT NETWORKS</a:t>
            </a:r>
          </a:p>
        </p:txBody>
      </p:sp>
      <p:sp>
        <p:nvSpPr>
          <p:cNvPr id="858116" name="Text Box 4"/>
          <p:cNvSpPr txBox="1">
            <a:spLocks noChangeArrowheads="1"/>
          </p:cNvSpPr>
          <p:nvPr/>
        </p:nvSpPr>
        <p:spPr bwMode="auto">
          <a:xfrm>
            <a:off x="8229600" y="64008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ar-SA" sz="1800">
              <a:latin typeface="Times New Roman" pitchFamily="18" charset="0"/>
            </a:endParaRPr>
          </a:p>
        </p:txBody>
      </p:sp>
      <p:sp>
        <p:nvSpPr>
          <p:cNvPr id="858117" name="Rectangle 5"/>
          <p:cNvSpPr>
            <a:spLocks noChangeArrowheads="1"/>
          </p:cNvSpPr>
          <p:nvPr/>
        </p:nvSpPr>
        <p:spPr bwMode="auto">
          <a:xfrm>
            <a:off x="304800" y="1674813"/>
            <a:ext cx="8229600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 eaLnBrk="1" hangingPunct="1"/>
            <a:r>
              <a:rPr lang="en-US" sz="2800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 virtual-circuit network is a cross between a circuit-switched network and a datagram network. It has some characteristics of both.</a:t>
            </a:r>
          </a:p>
        </p:txBody>
      </p:sp>
      <p:sp>
        <p:nvSpPr>
          <p:cNvPr id="858118" name="Rectangle 6"/>
          <p:cNvSpPr>
            <a:spLocks noChangeArrowheads="1"/>
          </p:cNvSpPr>
          <p:nvPr/>
        </p:nvSpPr>
        <p:spPr bwMode="auto">
          <a:xfrm>
            <a:off x="152400" y="4210050"/>
            <a:ext cx="76962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>
                <a:schemeClr val="tx1"/>
              </a:buClr>
              <a:buSzPct val="117000"/>
              <a:buFont typeface="Wingdings" pitchFamily="2" charset="2"/>
              <a:buNone/>
            </a:pPr>
            <a:r>
              <a:rPr lang="en-US" sz="2400">
                <a:solidFill>
                  <a:srgbClr val="0033CC"/>
                </a:solidFill>
                <a:latin typeface="Times New Roman" pitchFamily="18" charset="0"/>
              </a:rPr>
              <a:t>Addressing</a:t>
            </a:r>
            <a:r>
              <a:rPr lang="fr-FR" sz="2400">
                <a:solidFill>
                  <a:srgbClr val="0033CC"/>
                </a:solidFill>
                <a:latin typeface="Times New Roman" pitchFamily="18" charset="0"/>
              </a:rPr>
              <a:t/>
            </a:r>
            <a:br>
              <a:rPr lang="fr-FR" sz="240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fr-FR" sz="2400">
                <a:solidFill>
                  <a:srgbClr val="0033CC"/>
                </a:solidFill>
                <a:latin typeface="Times New Roman" pitchFamily="18" charset="0"/>
              </a:rPr>
              <a:t>Three Phases</a:t>
            </a:r>
          </a:p>
          <a:p>
            <a:pPr>
              <a:buClr>
                <a:schemeClr val="tx1"/>
              </a:buClr>
              <a:buSzPct val="117000"/>
              <a:buFont typeface="Wingdings" pitchFamily="2" charset="2"/>
              <a:buNone/>
            </a:pPr>
            <a:r>
              <a:rPr lang="fr-FR" sz="2400">
                <a:solidFill>
                  <a:srgbClr val="0033CC"/>
                </a:solidFill>
                <a:latin typeface="Times New Roman" pitchFamily="18" charset="0"/>
              </a:rPr>
              <a:t>Efficiency</a:t>
            </a:r>
            <a:br>
              <a:rPr lang="fr-FR" sz="2400">
                <a:solidFill>
                  <a:srgbClr val="0033CC"/>
                </a:solidFill>
                <a:latin typeface="Times New Roman" pitchFamily="18" charset="0"/>
              </a:rPr>
            </a:br>
            <a:r>
              <a:rPr lang="fr-FR" sz="2400">
                <a:solidFill>
                  <a:srgbClr val="0033CC"/>
                </a:solidFill>
                <a:latin typeface="Times New Roman" pitchFamily="18" charset="0"/>
              </a:rPr>
              <a:t>Delay</a:t>
            </a:r>
          </a:p>
          <a:p>
            <a:pPr>
              <a:buClr>
                <a:schemeClr val="tx1"/>
              </a:buClr>
              <a:buSzPct val="117000"/>
              <a:buFont typeface="Wingdings" pitchFamily="2" charset="2"/>
              <a:buNone/>
            </a:pPr>
            <a:r>
              <a:rPr lang="en-US" sz="2400">
                <a:solidFill>
                  <a:srgbClr val="0033CC"/>
                </a:solidFill>
                <a:latin typeface="Times New Roman" pitchFamily="18" charset="0"/>
              </a:rPr>
              <a:t>Circuit-Switched Technology in WANs</a:t>
            </a:r>
          </a:p>
        </p:txBody>
      </p:sp>
      <p:sp>
        <p:nvSpPr>
          <p:cNvPr id="858119" name="Text Box 7"/>
          <p:cNvSpPr txBox="1">
            <a:spLocks noChangeArrowheads="1"/>
          </p:cNvSpPr>
          <p:nvPr/>
        </p:nvSpPr>
        <p:spPr bwMode="auto">
          <a:xfrm>
            <a:off x="165100" y="3733800"/>
            <a:ext cx="48625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800" i="1" u="sng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Topics discussed in this section:</a:t>
            </a:r>
          </a:p>
        </p:txBody>
      </p:sp>
    </p:spTree>
    <p:extLst>
      <p:ext uri="{BB962C8B-B14F-4D97-AF65-F5344CB8AC3E}">
        <p14:creationId xmlns:p14="http://schemas.microsoft.com/office/powerpoint/2010/main" val="60344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B724C2A8-AC9A-41C6-AFD4-7B9BEFA15A00}" type="slidenum">
              <a:rPr lang="en-US"/>
              <a:pPr/>
              <a:t>38</a:t>
            </a:fld>
            <a:endParaRPr lang="en-US"/>
          </a:p>
        </p:txBody>
      </p:sp>
      <p:sp>
        <p:nvSpPr>
          <p:cNvPr id="869378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9379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69380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4222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8.10  </a:t>
            </a:r>
            <a:r>
              <a:rPr lang="en-US" sz="2000" i="1">
                <a:latin typeface="Times New Roman" pitchFamily="18" charset="0"/>
              </a:rPr>
              <a:t>Virtual-circuit network</a:t>
            </a:r>
          </a:p>
        </p:txBody>
      </p:sp>
      <p:sp>
        <p:nvSpPr>
          <p:cNvPr id="869381" name="Line 5"/>
          <p:cNvSpPr>
            <a:spLocks noChangeShapeType="1"/>
          </p:cNvSpPr>
          <p:nvPr/>
        </p:nvSpPr>
        <p:spPr bwMode="auto">
          <a:xfrm>
            <a:off x="152400" y="63246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6938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1812925"/>
            <a:ext cx="8262937" cy="382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29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6E115460-EB70-4AB1-ACD5-C6BD488689BF}" type="slidenum">
              <a:rPr lang="en-US"/>
              <a:pPr/>
              <a:t>39</a:t>
            </a:fld>
            <a:endParaRPr lang="en-US"/>
          </a:p>
        </p:txBody>
      </p:sp>
      <p:sp>
        <p:nvSpPr>
          <p:cNvPr id="870402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0403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0404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4332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8.11  </a:t>
            </a:r>
            <a:r>
              <a:rPr lang="en-US" sz="2000" i="1">
                <a:latin typeface="Times New Roman" pitchFamily="18" charset="0"/>
              </a:rPr>
              <a:t>Virtual-circuit identifier</a:t>
            </a:r>
          </a:p>
        </p:txBody>
      </p:sp>
      <p:sp>
        <p:nvSpPr>
          <p:cNvPr id="870405" name="Line 5"/>
          <p:cNvSpPr>
            <a:spLocks noChangeShapeType="1"/>
          </p:cNvSpPr>
          <p:nvPr/>
        </p:nvSpPr>
        <p:spPr bwMode="auto">
          <a:xfrm>
            <a:off x="152400" y="63246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7040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38400"/>
            <a:ext cx="7496175" cy="202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806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7.</a:t>
            </a:r>
            <a:fld id="{5565B8E5-1F86-4142-9F64-37A084ABD469}" type="slidenum">
              <a:rPr lang="en-US"/>
              <a:pPr/>
              <a:t>4</a:t>
            </a:fld>
            <a:endParaRPr lang="en-US"/>
          </a:p>
        </p:txBody>
      </p:sp>
      <p:sp>
        <p:nvSpPr>
          <p:cNvPr id="859138" name="Line 2"/>
          <p:cNvSpPr>
            <a:spLocks noChangeShapeType="1"/>
          </p:cNvSpPr>
          <p:nvPr/>
        </p:nvSpPr>
        <p:spPr bwMode="auto">
          <a:xfrm>
            <a:off x="152400" y="533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59139" name="Line 3"/>
          <p:cNvSpPr>
            <a:spLocks noChangeShapeType="1"/>
          </p:cNvSpPr>
          <p:nvPr/>
        </p:nvSpPr>
        <p:spPr bwMode="auto">
          <a:xfrm>
            <a:off x="152400" y="1371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59140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65458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folHlink"/>
                </a:solidFill>
                <a:latin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</a:rPr>
              <a:t>Transmission medium and physical layer</a:t>
            </a:r>
          </a:p>
        </p:txBody>
      </p:sp>
      <p:sp>
        <p:nvSpPr>
          <p:cNvPr id="859141" name="Line 5"/>
          <p:cNvSpPr>
            <a:spLocks noChangeShapeType="1"/>
          </p:cNvSpPr>
          <p:nvPr/>
        </p:nvSpPr>
        <p:spPr bwMode="auto">
          <a:xfrm>
            <a:off x="152400" y="6248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85914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2800"/>
            <a:ext cx="8729662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533400" y="1524000"/>
            <a:ext cx="81407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 transmission media defined as anything that carry information between a source to a destination</a:t>
            </a:r>
          </a:p>
          <a:p>
            <a:r>
              <a:rPr lang="en-US" sz="2400" dirty="0" smtClean="0"/>
              <a:t>- Located </a:t>
            </a:r>
            <a:r>
              <a:rPr lang="en-US" sz="2400" dirty="0"/>
              <a:t>below the physical layer and are directly controlled by the physical layer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F7CBE6F9-DE0B-478D-96C6-0B520D1633A0}" type="slidenum">
              <a:rPr lang="en-US"/>
              <a:pPr/>
              <a:t>40</a:t>
            </a:fld>
            <a:endParaRPr lang="en-US"/>
          </a:p>
        </p:txBody>
      </p:sp>
      <p:sp>
        <p:nvSpPr>
          <p:cNvPr id="871426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1427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1428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6526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8.12  </a:t>
            </a:r>
            <a:r>
              <a:rPr lang="en-US" sz="2000" i="1">
                <a:latin typeface="Times New Roman" pitchFamily="18" charset="0"/>
              </a:rPr>
              <a:t>Switch and tables in a virtual-circuit network</a:t>
            </a:r>
          </a:p>
        </p:txBody>
      </p:sp>
      <p:sp>
        <p:nvSpPr>
          <p:cNvPr id="871429" name="Line 5"/>
          <p:cNvSpPr>
            <a:spLocks noChangeShapeType="1"/>
          </p:cNvSpPr>
          <p:nvPr/>
        </p:nvSpPr>
        <p:spPr bwMode="auto">
          <a:xfrm>
            <a:off x="152400" y="63246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714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96975"/>
            <a:ext cx="7404100" cy="505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523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F9BAD3DD-268D-4D74-8C96-31BD169618AC}" type="slidenum">
              <a:rPr lang="en-US"/>
              <a:pPr/>
              <a:t>41</a:t>
            </a:fld>
            <a:endParaRPr lang="en-US"/>
          </a:p>
        </p:txBody>
      </p:sp>
      <p:sp>
        <p:nvSpPr>
          <p:cNvPr id="872450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2451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2452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8355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8.13  </a:t>
            </a:r>
            <a:r>
              <a:rPr lang="en-US" sz="2000" i="1">
                <a:latin typeface="Times New Roman" pitchFamily="18" charset="0"/>
              </a:rPr>
              <a:t>Source-to-destination data transfer in a virtual-circuit network</a:t>
            </a:r>
          </a:p>
        </p:txBody>
      </p:sp>
      <p:sp>
        <p:nvSpPr>
          <p:cNvPr id="872453" name="Line 5"/>
          <p:cNvSpPr>
            <a:spLocks noChangeShapeType="1"/>
          </p:cNvSpPr>
          <p:nvPr/>
        </p:nvSpPr>
        <p:spPr bwMode="auto">
          <a:xfrm>
            <a:off x="152400" y="64008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724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63" y="1211263"/>
            <a:ext cx="7513637" cy="503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08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4EC04AD6-12BB-4837-9FB6-D189042B1674}" type="slidenum">
              <a:rPr lang="en-US"/>
              <a:pPr/>
              <a:t>42</a:t>
            </a:fld>
            <a:endParaRPr lang="en-US"/>
          </a:p>
        </p:txBody>
      </p:sp>
      <p:sp>
        <p:nvSpPr>
          <p:cNvPr id="873474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3475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3476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6110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8.14  </a:t>
            </a:r>
            <a:r>
              <a:rPr lang="en-US" sz="2000" i="1">
                <a:latin typeface="Times New Roman" pitchFamily="18" charset="0"/>
              </a:rPr>
              <a:t>Setup request in a virtual-circuit network</a:t>
            </a:r>
          </a:p>
        </p:txBody>
      </p:sp>
      <p:sp>
        <p:nvSpPr>
          <p:cNvPr id="873477" name="Line 5"/>
          <p:cNvSpPr>
            <a:spLocks noChangeShapeType="1"/>
          </p:cNvSpPr>
          <p:nvPr/>
        </p:nvSpPr>
        <p:spPr bwMode="auto">
          <a:xfrm>
            <a:off x="152400" y="64008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734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47825"/>
            <a:ext cx="7696200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752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93C66152-F4B5-49CA-9982-80AD521F8B4F}" type="slidenum">
              <a:rPr lang="en-US"/>
              <a:pPr/>
              <a:t>43</a:t>
            </a:fld>
            <a:endParaRPr lang="en-US"/>
          </a:p>
        </p:txBody>
      </p:sp>
      <p:sp>
        <p:nvSpPr>
          <p:cNvPr id="874498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4499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4500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711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8.15  </a:t>
            </a:r>
            <a:r>
              <a:rPr lang="en-US" sz="2000" i="1">
                <a:latin typeface="Times New Roman" pitchFamily="18" charset="0"/>
              </a:rPr>
              <a:t>Setup acknowledgment in a virtual-circuit network</a:t>
            </a:r>
          </a:p>
        </p:txBody>
      </p:sp>
      <p:sp>
        <p:nvSpPr>
          <p:cNvPr id="874501" name="Line 5"/>
          <p:cNvSpPr>
            <a:spLocks noChangeShapeType="1"/>
          </p:cNvSpPr>
          <p:nvPr/>
        </p:nvSpPr>
        <p:spPr bwMode="auto">
          <a:xfrm>
            <a:off x="152400" y="64008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745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1776413"/>
            <a:ext cx="8034337" cy="393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634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B00C7D92-813D-46BA-AB7D-49C3729C4073}" type="slidenum">
              <a:rPr lang="en-US"/>
              <a:pPr/>
              <a:t>44</a:t>
            </a:fld>
            <a:endParaRPr lang="en-US"/>
          </a:p>
        </p:txBody>
      </p:sp>
      <p:sp>
        <p:nvSpPr>
          <p:cNvPr id="894978" name="Rectangle 2"/>
          <p:cNvSpPr>
            <a:spLocks noChangeArrowheads="1"/>
          </p:cNvSpPr>
          <p:nvPr/>
        </p:nvSpPr>
        <p:spPr bwMode="ltGray">
          <a:xfrm>
            <a:off x="366713" y="1079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4979" name="Rectangle 3"/>
          <p:cNvSpPr>
            <a:spLocks noChangeArrowheads="1"/>
          </p:cNvSpPr>
          <p:nvPr/>
        </p:nvSpPr>
        <p:spPr bwMode="ltGray">
          <a:xfrm>
            <a:off x="749300" y="1079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4980" name="Rectangle 4"/>
          <p:cNvSpPr>
            <a:spLocks noChangeArrowheads="1"/>
          </p:cNvSpPr>
          <p:nvPr/>
        </p:nvSpPr>
        <p:spPr bwMode="ltGray">
          <a:xfrm>
            <a:off x="490538" y="5302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4981" name="Rectangle 5"/>
          <p:cNvSpPr>
            <a:spLocks noChangeArrowheads="1"/>
          </p:cNvSpPr>
          <p:nvPr/>
        </p:nvSpPr>
        <p:spPr bwMode="ltGray">
          <a:xfrm>
            <a:off x="860425" y="5302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4982" name="Rectangle 6"/>
          <p:cNvSpPr>
            <a:spLocks noChangeArrowheads="1"/>
          </p:cNvSpPr>
          <p:nvPr/>
        </p:nvSpPr>
        <p:spPr bwMode="ltGray">
          <a:xfrm>
            <a:off x="76200" y="4572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4983" name="Rectangle 7"/>
          <p:cNvSpPr>
            <a:spLocks noChangeArrowheads="1"/>
          </p:cNvSpPr>
          <p:nvPr/>
        </p:nvSpPr>
        <p:spPr bwMode="gray">
          <a:xfrm>
            <a:off x="711200" y="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4984" name="Rectangle 8"/>
          <p:cNvSpPr>
            <a:spLocks noChangeArrowheads="1"/>
          </p:cNvSpPr>
          <p:nvPr/>
        </p:nvSpPr>
        <p:spPr bwMode="gray">
          <a:xfrm>
            <a:off x="442913" y="533400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4985" name="Line 9"/>
          <p:cNvSpPr>
            <a:spLocks noChangeShapeType="1"/>
          </p:cNvSpPr>
          <p:nvPr/>
        </p:nvSpPr>
        <p:spPr bwMode="auto">
          <a:xfrm>
            <a:off x="457200" y="22098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4986" name="Line 10"/>
          <p:cNvSpPr>
            <a:spLocks noChangeShapeType="1"/>
          </p:cNvSpPr>
          <p:nvPr/>
        </p:nvSpPr>
        <p:spPr bwMode="auto">
          <a:xfrm>
            <a:off x="458788" y="54102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4987" name="Rectangle 11"/>
          <p:cNvSpPr>
            <a:spLocks noChangeArrowheads="1"/>
          </p:cNvSpPr>
          <p:nvPr/>
        </p:nvSpPr>
        <p:spPr bwMode="auto">
          <a:xfrm>
            <a:off x="495300" y="2301875"/>
            <a:ext cx="8077200" cy="3016250"/>
          </a:xfrm>
          <a:prstGeom prst="rect">
            <a:avLst/>
          </a:prstGeom>
          <a:solidFill>
            <a:srgbClr val="99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/>
              <a:t>In virtual-circuit switching, all packets belonging to the same source and </a:t>
            </a:r>
            <a:br>
              <a:rPr lang="en-US"/>
            </a:br>
            <a:r>
              <a:rPr lang="en-US"/>
              <a:t>destination travel the same path;</a:t>
            </a:r>
          </a:p>
          <a:p>
            <a:pPr algn="ctr"/>
            <a:r>
              <a:rPr lang="en-US"/>
              <a:t>but the packets  may arrive at the destination with different delays </a:t>
            </a:r>
            <a:br>
              <a:rPr lang="en-US"/>
            </a:br>
            <a:r>
              <a:rPr lang="en-US"/>
              <a:t>if resource allocation is on demand.</a:t>
            </a:r>
          </a:p>
        </p:txBody>
      </p:sp>
      <p:grpSp>
        <p:nvGrpSpPr>
          <p:cNvPr id="894988" name="Group 12"/>
          <p:cNvGrpSpPr>
            <a:grpSpLocks/>
          </p:cNvGrpSpPr>
          <p:nvPr/>
        </p:nvGrpSpPr>
        <p:grpSpPr bwMode="auto">
          <a:xfrm>
            <a:off x="457200" y="1524000"/>
            <a:ext cx="1143000" cy="566738"/>
            <a:chOff x="1200" y="1248"/>
            <a:chExt cx="720" cy="357"/>
          </a:xfrm>
        </p:grpSpPr>
        <p:pic>
          <p:nvPicPr>
            <p:cNvPr id="894989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248"/>
              <a:ext cx="720" cy="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94990" name="Text Box 14"/>
            <p:cNvSpPr txBox="1">
              <a:spLocks noChangeArrowheads="1"/>
            </p:cNvSpPr>
            <p:nvPr/>
          </p:nvSpPr>
          <p:spPr bwMode="auto">
            <a:xfrm>
              <a:off x="1284" y="1248"/>
              <a:ext cx="55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i="1">
                  <a:solidFill>
                    <a:schemeClr val="hlink"/>
                  </a:solidFill>
                  <a:latin typeface="Times New Roman" pitchFamily="18" charset="0"/>
                </a:rPr>
                <a:t>Note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173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7E09BD6F-F39A-48AE-951F-6EF094ECE74A}" type="slidenum">
              <a:rPr lang="en-US"/>
              <a:pPr/>
              <a:t>45</a:t>
            </a:fld>
            <a:endParaRPr lang="en-US"/>
          </a:p>
        </p:txBody>
      </p:sp>
      <p:sp>
        <p:nvSpPr>
          <p:cNvPr id="875522" name="Line 2"/>
          <p:cNvSpPr>
            <a:spLocks noChangeShapeType="1"/>
          </p:cNvSpPr>
          <p:nvPr/>
        </p:nvSpPr>
        <p:spPr bwMode="auto">
          <a:xfrm>
            <a:off x="152400" y="152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5523" name="Line 3"/>
          <p:cNvSpPr>
            <a:spLocks noChangeShapeType="1"/>
          </p:cNvSpPr>
          <p:nvPr/>
        </p:nvSpPr>
        <p:spPr bwMode="auto">
          <a:xfrm>
            <a:off x="152400" y="990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75524" name="Text Box 4"/>
          <p:cNvSpPr txBox="1">
            <a:spLocks noChangeArrowheads="1"/>
          </p:cNvSpPr>
          <p:nvPr/>
        </p:nvSpPr>
        <p:spPr bwMode="auto">
          <a:xfrm>
            <a:off x="304800" y="381000"/>
            <a:ext cx="53006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8.16  </a:t>
            </a:r>
            <a:r>
              <a:rPr lang="en-US" sz="2000" i="1">
                <a:latin typeface="Times New Roman" pitchFamily="18" charset="0"/>
              </a:rPr>
              <a:t>Delay in a virtual-circuit network</a:t>
            </a:r>
          </a:p>
        </p:txBody>
      </p:sp>
      <p:sp>
        <p:nvSpPr>
          <p:cNvPr id="875525" name="Line 5"/>
          <p:cNvSpPr>
            <a:spLocks noChangeShapeType="1"/>
          </p:cNvSpPr>
          <p:nvPr/>
        </p:nvSpPr>
        <p:spPr bwMode="auto">
          <a:xfrm>
            <a:off x="152400" y="64008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pic>
        <p:nvPicPr>
          <p:cNvPr id="8755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473200"/>
            <a:ext cx="8729662" cy="431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189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1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8.</a:t>
            </a:r>
            <a:fld id="{F936DD70-1951-4E36-9F2D-0A4B782F2C78}" type="slidenum">
              <a:rPr lang="en-US"/>
              <a:pPr/>
              <a:t>46</a:t>
            </a:fld>
            <a:endParaRPr lang="en-US"/>
          </a:p>
        </p:txBody>
      </p:sp>
      <p:sp>
        <p:nvSpPr>
          <p:cNvPr id="896002" name="Rectangle 2"/>
          <p:cNvSpPr>
            <a:spLocks noChangeArrowheads="1"/>
          </p:cNvSpPr>
          <p:nvPr/>
        </p:nvSpPr>
        <p:spPr bwMode="ltGray">
          <a:xfrm>
            <a:off x="366713" y="1079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6003" name="Rectangle 3"/>
          <p:cNvSpPr>
            <a:spLocks noChangeArrowheads="1"/>
          </p:cNvSpPr>
          <p:nvPr/>
        </p:nvSpPr>
        <p:spPr bwMode="ltGray">
          <a:xfrm>
            <a:off x="749300" y="1079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6004" name="Rectangle 4"/>
          <p:cNvSpPr>
            <a:spLocks noChangeArrowheads="1"/>
          </p:cNvSpPr>
          <p:nvPr/>
        </p:nvSpPr>
        <p:spPr bwMode="ltGray">
          <a:xfrm>
            <a:off x="490538" y="5302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6005" name="Rectangle 5"/>
          <p:cNvSpPr>
            <a:spLocks noChangeArrowheads="1"/>
          </p:cNvSpPr>
          <p:nvPr/>
        </p:nvSpPr>
        <p:spPr bwMode="ltGray">
          <a:xfrm>
            <a:off x="860425" y="5302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6006" name="Rectangle 6"/>
          <p:cNvSpPr>
            <a:spLocks noChangeArrowheads="1"/>
          </p:cNvSpPr>
          <p:nvPr/>
        </p:nvSpPr>
        <p:spPr bwMode="ltGray">
          <a:xfrm>
            <a:off x="76200" y="4572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6007" name="Rectangle 7"/>
          <p:cNvSpPr>
            <a:spLocks noChangeArrowheads="1"/>
          </p:cNvSpPr>
          <p:nvPr/>
        </p:nvSpPr>
        <p:spPr bwMode="gray">
          <a:xfrm>
            <a:off x="711200" y="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6008" name="Rectangle 8"/>
          <p:cNvSpPr>
            <a:spLocks noChangeArrowheads="1"/>
          </p:cNvSpPr>
          <p:nvPr/>
        </p:nvSpPr>
        <p:spPr bwMode="gray">
          <a:xfrm>
            <a:off x="442913" y="533400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kumimoji="1" lang="ar-SA" sz="2400" b="0">
              <a:latin typeface="Tahoma" pitchFamily="34" charset="0"/>
            </a:endParaRPr>
          </a:p>
        </p:txBody>
      </p:sp>
      <p:sp>
        <p:nvSpPr>
          <p:cNvPr id="896009" name="Line 9"/>
          <p:cNvSpPr>
            <a:spLocks noChangeShapeType="1"/>
          </p:cNvSpPr>
          <p:nvPr/>
        </p:nvSpPr>
        <p:spPr bwMode="auto">
          <a:xfrm>
            <a:off x="457200" y="23622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6010" name="Line 10"/>
          <p:cNvSpPr>
            <a:spLocks noChangeShapeType="1"/>
          </p:cNvSpPr>
          <p:nvPr/>
        </p:nvSpPr>
        <p:spPr bwMode="auto">
          <a:xfrm>
            <a:off x="458788" y="4648200"/>
            <a:ext cx="8153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896011" name="Rectangle 11"/>
          <p:cNvSpPr>
            <a:spLocks noChangeArrowheads="1"/>
          </p:cNvSpPr>
          <p:nvPr/>
        </p:nvSpPr>
        <p:spPr bwMode="auto">
          <a:xfrm>
            <a:off x="495300" y="2454275"/>
            <a:ext cx="8077200" cy="2041525"/>
          </a:xfrm>
          <a:prstGeom prst="rect">
            <a:avLst/>
          </a:prstGeom>
          <a:solidFill>
            <a:srgbClr val="99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algn="ctr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/>
              <a:t>Switching at the data link layer in a switched WAN is normally</a:t>
            </a:r>
          </a:p>
          <a:p>
            <a:pPr algn="ctr"/>
            <a:r>
              <a:rPr lang="en-US"/>
              <a:t>implemented by using </a:t>
            </a:r>
            <a:br>
              <a:rPr lang="en-US"/>
            </a:br>
            <a:r>
              <a:rPr lang="en-US"/>
              <a:t>virtual-circuit techniques.</a:t>
            </a:r>
          </a:p>
        </p:txBody>
      </p:sp>
      <p:grpSp>
        <p:nvGrpSpPr>
          <p:cNvPr id="896012" name="Group 12"/>
          <p:cNvGrpSpPr>
            <a:grpSpLocks/>
          </p:cNvGrpSpPr>
          <p:nvPr/>
        </p:nvGrpSpPr>
        <p:grpSpPr bwMode="auto">
          <a:xfrm>
            <a:off x="457200" y="1676400"/>
            <a:ext cx="1143000" cy="566738"/>
            <a:chOff x="1200" y="1248"/>
            <a:chExt cx="720" cy="357"/>
          </a:xfrm>
        </p:grpSpPr>
        <p:pic>
          <p:nvPicPr>
            <p:cNvPr id="896013" name="Picture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1248"/>
              <a:ext cx="720" cy="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96014" name="Text Box 14"/>
            <p:cNvSpPr txBox="1">
              <a:spLocks noChangeArrowheads="1"/>
            </p:cNvSpPr>
            <p:nvPr/>
          </p:nvSpPr>
          <p:spPr bwMode="auto">
            <a:xfrm>
              <a:off x="1284" y="1248"/>
              <a:ext cx="55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i="1">
                  <a:solidFill>
                    <a:schemeClr val="hlink"/>
                  </a:solidFill>
                  <a:latin typeface="Times New Roman" pitchFamily="18" charset="0"/>
                </a:rPr>
                <a:t>Note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149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HW for Chapter 2</a:t>
            </a:r>
            <a:endParaRPr lang="ar-S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 Questions:</a:t>
            </a:r>
          </a:p>
          <a:p>
            <a:pPr marL="400050" lvl="1" indent="0">
              <a:buNone/>
            </a:pPr>
            <a:r>
              <a:rPr lang="en-US" dirty="0" smtClean="0"/>
              <a:t>1, 2, 3, 4, 5, 6 </a:t>
            </a:r>
          </a:p>
          <a:p>
            <a:r>
              <a:rPr lang="en-US" dirty="0" smtClean="0"/>
              <a:t>Exercises: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11 (</a:t>
            </a:r>
            <a:r>
              <a:rPr lang="en-US" dirty="0" err="1" smtClean="0"/>
              <a:t>a,c</a:t>
            </a:r>
            <a:r>
              <a:rPr lang="en-US" smtClean="0"/>
              <a:t>), 14, 16, 17, 18</a:t>
            </a:r>
            <a:endParaRPr lang="ar-S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2.</a:t>
            </a:r>
            <a:fld id="{C079A60C-67C7-404C-9001-2AF9C4E83540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70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7.</a:t>
            </a:r>
            <a:fld id="{18019304-F08D-4A3F-8369-E684968E2FB9}" type="slidenum">
              <a:rPr lang="en-US"/>
              <a:pPr/>
              <a:t>5</a:t>
            </a:fld>
            <a:endParaRPr lang="en-US"/>
          </a:p>
        </p:txBody>
      </p:sp>
      <p:sp>
        <p:nvSpPr>
          <p:cNvPr id="860162" name="Line 2"/>
          <p:cNvSpPr>
            <a:spLocks noChangeShapeType="1"/>
          </p:cNvSpPr>
          <p:nvPr/>
        </p:nvSpPr>
        <p:spPr bwMode="auto">
          <a:xfrm>
            <a:off x="152400" y="533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0163" name="Line 3"/>
          <p:cNvSpPr>
            <a:spLocks noChangeShapeType="1"/>
          </p:cNvSpPr>
          <p:nvPr/>
        </p:nvSpPr>
        <p:spPr bwMode="auto">
          <a:xfrm>
            <a:off x="152400" y="1371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0164" name="Text Box 4"/>
          <p:cNvSpPr txBox="1">
            <a:spLocks noChangeArrowheads="1"/>
          </p:cNvSpPr>
          <p:nvPr/>
        </p:nvSpPr>
        <p:spPr bwMode="auto">
          <a:xfrm>
            <a:off x="2209800" y="838200"/>
            <a:ext cx="43721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folHlink"/>
                </a:solidFill>
                <a:latin typeface="Times New Roman" pitchFamily="18" charset="0"/>
              </a:rPr>
              <a:t>  </a:t>
            </a:r>
            <a:r>
              <a:rPr lang="en-US" sz="2400" dirty="0">
                <a:latin typeface="Times New Roman" pitchFamily="18" charset="0"/>
              </a:rPr>
              <a:t>Classes of </a:t>
            </a:r>
            <a:r>
              <a:rPr lang="en-US" sz="2400" dirty="0" smtClean="0">
                <a:latin typeface="Times New Roman" pitchFamily="18" charset="0"/>
              </a:rPr>
              <a:t>Transmission Media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860165" name="Line 5"/>
          <p:cNvSpPr>
            <a:spLocks noChangeShapeType="1"/>
          </p:cNvSpPr>
          <p:nvPr/>
        </p:nvSpPr>
        <p:spPr bwMode="auto">
          <a:xfrm>
            <a:off x="152400" y="6248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86016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100263"/>
            <a:ext cx="7715250" cy="315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7.</a:t>
            </a:r>
            <a:fld id="{9653DCF8-6CF4-4C2C-BFEB-A9964CB963B5}" type="slidenum">
              <a:rPr lang="en-US"/>
              <a:pPr/>
              <a:t>6</a:t>
            </a:fld>
            <a:endParaRPr lang="en-US"/>
          </a:p>
        </p:txBody>
      </p:sp>
      <p:sp>
        <p:nvSpPr>
          <p:cNvPr id="565250" name="Rectangle 2"/>
          <p:cNvSpPr>
            <a:spLocks noChangeArrowheads="1"/>
          </p:cNvSpPr>
          <p:nvPr/>
        </p:nvSpPr>
        <p:spPr bwMode="auto">
          <a:xfrm>
            <a:off x="0" y="0"/>
            <a:ext cx="9144000" cy="1371600"/>
          </a:xfrm>
          <a:prstGeom prst="rect">
            <a:avLst/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65251" name="Text Box 3"/>
          <p:cNvSpPr txBox="1">
            <a:spLocks noChangeArrowheads="1"/>
          </p:cNvSpPr>
          <p:nvPr/>
        </p:nvSpPr>
        <p:spPr bwMode="auto">
          <a:xfrm>
            <a:off x="228600" y="406400"/>
            <a:ext cx="4160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effectLst>
                  <a:outerShdw blurRad="38100" dist="38100" dir="2700000" algn="tl">
                    <a:srgbClr val="C0C0C0"/>
                  </a:outerShdw>
                </a:effectLst>
                <a:latin typeface="Times" pitchFamily="18" charset="0"/>
              </a:rPr>
              <a:t>7-1   GUIDED MEDIA</a:t>
            </a:r>
          </a:p>
        </p:txBody>
      </p:sp>
      <p:sp>
        <p:nvSpPr>
          <p:cNvPr id="565252" name="Text Box 4"/>
          <p:cNvSpPr txBox="1">
            <a:spLocks noChangeArrowheads="1"/>
          </p:cNvSpPr>
          <p:nvPr/>
        </p:nvSpPr>
        <p:spPr bwMode="auto">
          <a:xfrm>
            <a:off x="8229600" y="64008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1800">
              <a:latin typeface="Times New Roman" pitchFamily="18" charset="0"/>
            </a:endParaRPr>
          </a:p>
        </p:txBody>
      </p:sp>
      <p:sp>
        <p:nvSpPr>
          <p:cNvPr id="565253" name="Rectangle 5"/>
          <p:cNvSpPr>
            <a:spLocks noChangeArrowheads="1"/>
          </p:cNvSpPr>
          <p:nvPr/>
        </p:nvSpPr>
        <p:spPr bwMode="auto">
          <a:xfrm>
            <a:off x="228600" y="1600200"/>
            <a:ext cx="82296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1" hangingPunct="1"/>
            <a:r>
              <a:rPr lang="en-US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Guided media, which are those that provide a conduit from one device to another, include twisted-pair cable, coaxial cable, and fiber-optic cable</a:t>
            </a:r>
            <a:r>
              <a:rPr 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</a:p>
          <a:p>
            <a:pPr algn="just" eaLnBrk="1" hangingPunct="1"/>
            <a:endParaRPr lang="en-US" sz="2800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just" eaLnBrk="1" hangingPunct="1"/>
            <a:r>
              <a:rPr lang="en-US" sz="2800" dirty="0">
                <a:solidFill>
                  <a:srgbClr val="FF0000"/>
                </a:solidFill>
              </a:rPr>
              <a:t>Twisted –pair cables and coaxial cable</a:t>
            </a:r>
            <a:r>
              <a:rPr lang="en-US" sz="2800" dirty="0" smtClean="0"/>
              <a:t>:</a:t>
            </a:r>
          </a:p>
          <a:p>
            <a:pPr algn="just" eaLnBrk="1" hangingPunct="1"/>
            <a:r>
              <a:rPr lang="en-US" sz="2800" dirty="0" smtClean="0"/>
              <a:t>use </a:t>
            </a:r>
            <a:r>
              <a:rPr lang="en-US" sz="2800" dirty="0"/>
              <a:t>metallic (copper) conductors that transport signals in the form of electric </a:t>
            </a:r>
            <a:r>
              <a:rPr lang="en-US" sz="2800" dirty="0" smtClean="0"/>
              <a:t>current</a:t>
            </a:r>
          </a:p>
          <a:p>
            <a:pPr algn="just" eaLnBrk="1" hangingPunct="1"/>
            <a:r>
              <a:rPr lang="en-US" sz="2800" dirty="0" smtClean="0">
                <a:solidFill>
                  <a:srgbClr val="FF0000"/>
                </a:solidFill>
              </a:rPr>
              <a:t>Optical </a:t>
            </a:r>
            <a:r>
              <a:rPr lang="en-US" sz="2800" dirty="0">
                <a:solidFill>
                  <a:srgbClr val="FF0000"/>
                </a:solidFill>
              </a:rPr>
              <a:t>fiber </a:t>
            </a:r>
            <a:r>
              <a:rPr lang="en-US" sz="2800" dirty="0"/>
              <a:t>: transport signals in the form of the light</a:t>
            </a:r>
            <a:endParaRPr lang="en-US" sz="2800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65278" name="Text Box 30"/>
          <p:cNvSpPr txBox="1">
            <a:spLocks noChangeArrowheads="1"/>
          </p:cNvSpPr>
          <p:nvPr/>
        </p:nvSpPr>
        <p:spPr bwMode="auto">
          <a:xfrm>
            <a:off x="2503991" y="4203700"/>
            <a:ext cx="184731" cy="523220"/>
          </a:xfrm>
          <a:prstGeom prst="rect">
            <a:avLst/>
          </a:prstGeom>
          <a:noFill/>
          <a:ln w="762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en-US" sz="2800" i="1" u="sng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7.</a:t>
            </a:r>
            <a:fld id="{945A7CD0-E1D8-4A23-BE82-E18C28B5CAFD}" type="slidenum">
              <a:rPr lang="en-US"/>
              <a:pPr/>
              <a:t>7</a:t>
            </a:fld>
            <a:endParaRPr lang="en-US"/>
          </a:p>
        </p:txBody>
      </p:sp>
      <p:sp>
        <p:nvSpPr>
          <p:cNvPr id="861186" name="Line 2"/>
          <p:cNvSpPr>
            <a:spLocks noChangeShapeType="1"/>
          </p:cNvSpPr>
          <p:nvPr/>
        </p:nvSpPr>
        <p:spPr bwMode="auto">
          <a:xfrm>
            <a:off x="152400" y="533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1187" name="Line 3"/>
          <p:cNvSpPr>
            <a:spLocks noChangeShapeType="1"/>
          </p:cNvSpPr>
          <p:nvPr/>
        </p:nvSpPr>
        <p:spPr bwMode="auto">
          <a:xfrm>
            <a:off x="152400" y="1371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1188" name="Text Box 4"/>
          <p:cNvSpPr txBox="1">
            <a:spLocks noChangeArrowheads="1"/>
          </p:cNvSpPr>
          <p:nvPr/>
        </p:nvSpPr>
        <p:spPr bwMode="auto">
          <a:xfrm>
            <a:off x="3124200" y="762000"/>
            <a:ext cx="30128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</a:rPr>
              <a:t>Twisted-pair </a:t>
            </a:r>
            <a:r>
              <a:rPr lang="en-US" sz="2800" dirty="0">
                <a:latin typeface="Times New Roman" pitchFamily="18" charset="0"/>
              </a:rPr>
              <a:t>cable</a:t>
            </a:r>
          </a:p>
        </p:txBody>
      </p:sp>
      <p:sp>
        <p:nvSpPr>
          <p:cNvPr id="861189" name="Line 5"/>
          <p:cNvSpPr>
            <a:spLocks noChangeShapeType="1"/>
          </p:cNvSpPr>
          <p:nvPr/>
        </p:nvSpPr>
        <p:spPr bwMode="auto">
          <a:xfrm>
            <a:off x="152400" y="64770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86119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8610600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482600" y="2704336"/>
            <a:ext cx="83312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One </a:t>
            </a:r>
            <a:r>
              <a:rPr lang="en-US" sz="2400" dirty="0"/>
              <a:t>of the wire used to carry signal and the other as a ground. The receiver uses the </a:t>
            </a:r>
            <a:r>
              <a:rPr lang="en-US" sz="2400" dirty="0" smtClean="0"/>
              <a:t>difference between </a:t>
            </a:r>
            <a:r>
              <a:rPr lang="en-US" sz="2400" dirty="0"/>
              <a:t>the </a:t>
            </a:r>
            <a:r>
              <a:rPr lang="en-US" sz="2400" dirty="0" smtClean="0"/>
              <a:t>two.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If </a:t>
            </a:r>
            <a:r>
              <a:rPr lang="en-US" sz="2400" dirty="0"/>
              <a:t>the two wires are parallel, the effect of interference noise and crosstalk is big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Twisting </a:t>
            </a:r>
            <a:r>
              <a:rPr lang="en-US" sz="2400" dirty="0"/>
              <a:t>the pair of wire balance the effect of unwanted signal and reduce it.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5562600"/>
            <a:ext cx="6477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00CC00"/>
                </a:solidFill>
              </a:rPr>
              <a:t>The number of twists per unit of length effects </a:t>
            </a:r>
            <a:r>
              <a:rPr lang="en-US" sz="2400" i="1" dirty="0" smtClean="0">
                <a:solidFill>
                  <a:srgbClr val="00CC00"/>
                </a:solidFill>
              </a:rPr>
              <a:t>on </a:t>
            </a:r>
            <a:r>
              <a:rPr lang="en-US" sz="2400" i="1" dirty="0">
                <a:solidFill>
                  <a:srgbClr val="00CC00"/>
                </a:solidFill>
              </a:rPr>
              <a:t>the quality of the </a:t>
            </a:r>
            <a:r>
              <a:rPr lang="en-US" sz="2400" i="1" dirty="0" smtClean="0">
                <a:solidFill>
                  <a:srgbClr val="00CC00"/>
                </a:solidFill>
              </a:rPr>
              <a:t>cable</a:t>
            </a:r>
            <a:endParaRPr lang="en-US" sz="2400" i="1" dirty="0">
              <a:solidFill>
                <a:srgbClr val="00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7.</a:t>
            </a:r>
            <a:fld id="{50960604-F932-44A9-8243-998A83981B1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286000" y="-7450901"/>
            <a:ext cx="6553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 </a:t>
            </a:r>
            <a:endParaRPr lang="en-US" sz="2400" dirty="0"/>
          </a:p>
          <a:p>
            <a:endParaRPr lang="en-US" sz="2400" dirty="0"/>
          </a:p>
          <a:p>
            <a:r>
              <a:rPr lang="en-US" sz="2400" dirty="0" smtClean="0"/>
              <a:t> </a:t>
            </a:r>
            <a:endParaRPr lang="en-US" sz="2400" dirty="0"/>
          </a:p>
          <a:p>
            <a:r>
              <a:rPr lang="en-US" sz="2400" dirty="0"/>
              <a:t>Coaxial (Coax) cable</a:t>
            </a:r>
          </a:p>
          <a:p>
            <a:r>
              <a:rPr lang="en-US" sz="2400" dirty="0"/>
              <a:t>Coax cable carries signals of higher frequency ranges than those in Twisted pair </a:t>
            </a:r>
            <a:r>
              <a:rPr lang="en-US" sz="2400" dirty="0" err="1"/>
              <a:t>cablebecause</a:t>
            </a:r>
            <a:r>
              <a:rPr lang="en-US" sz="2400" dirty="0"/>
              <a:t> the two media are constructed quite differently</a:t>
            </a:r>
          </a:p>
          <a:p>
            <a:r>
              <a:rPr lang="en-US" sz="2400" dirty="0"/>
              <a:t>The outer conductor serves both as a shield against noise and as second conductor, which complete the circuit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381000"/>
            <a:ext cx="83058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Applications of Twisted pair</a:t>
            </a:r>
          </a:p>
          <a:p>
            <a:endParaRPr lang="en-US" dirty="0" smtClean="0"/>
          </a:p>
          <a:p>
            <a:r>
              <a:rPr lang="en-US" sz="2800" b="0" dirty="0" smtClean="0"/>
              <a:t>Used in </a:t>
            </a:r>
          </a:p>
          <a:p>
            <a:r>
              <a:rPr lang="en-US" sz="2800" b="0" dirty="0" smtClean="0"/>
              <a:t>1.</a:t>
            </a:r>
            <a:r>
              <a:rPr lang="en-US" sz="2800" b="0" dirty="0" smtClean="0">
                <a:solidFill>
                  <a:srgbClr val="00CC00"/>
                </a:solidFill>
              </a:rPr>
              <a:t>telephone</a:t>
            </a:r>
            <a:r>
              <a:rPr lang="en-US" sz="2800" b="0" dirty="0" smtClean="0"/>
              <a:t> lines to provide voice and data channels (local loop)</a:t>
            </a:r>
          </a:p>
          <a:p>
            <a:endParaRPr lang="en-US" sz="2800" b="0" dirty="0" smtClean="0"/>
          </a:p>
          <a:p>
            <a:r>
              <a:rPr lang="en-US" sz="2800" b="0" dirty="0" smtClean="0"/>
              <a:t>2.The </a:t>
            </a:r>
            <a:r>
              <a:rPr lang="en-US" sz="2800" b="0" dirty="0" smtClean="0">
                <a:solidFill>
                  <a:srgbClr val="00CC00"/>
                </a:solidFill>
              </a:rPr>
              <a:t>DSL</a:t>
            </a:r>
            <a:r>
              <a:rPr lang="en-US" sz="2800" b="0" dirty="0" smtClean="0"/>
              <a:t> lines that are used by the telephone companies to provide high-data-rate connections</a:t>
            </a:r>
          </a:p>
          <a:p>
            <a:endParaRPr lang="en-US" sz="2800" b="0" dirty="0" smtClean="0"/>
          </a:p>
          <a:p>
            <a:r>
              <a:rPr lang="en-US" sz="2800" b="0" dirty="0" smtClean="0"/>
              <a:t>3.</a:t>
            </a:r>
            <a:r>
              <a:rPr lang="en-US" sz="2800" b="0" dirty="0" smtClean="0">
                <a:solidFill>
                  <a:srgbClr val="00CC00"/>
                </a:solidFill>
              </a:rPr>
              <a:t>Local area networks</a:t>
            </a:r>
            <a:r>
              <a:rPr lang="en-US" sz="2800" b="0" dirty="0" smtClean="0"/>
              <a:t>, such as 10-base-Tand 100base-T</a:t>
            </a:r>
            <a:endParaRPr lang="en-US" sz="2800" b="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7.</a:t>
            </a:r>
            <a:fld id="{C63B8068-9ADF-4E15-8AA3-1E8C3A68A719}" type="slidenum">
              <a:rPr lang="en-US"/>
              <a:pPr/>
              <a:t>9</a:t>
            </a:fld>
            <a:endParaRPr lang="en-US"/>
          </a:p>
        </p:txBody>
      </p:sp>
      <p:sp>
        <p:nvSpPr>
          <p:cNvPr id="864258" name="Line 2"/>
          <p:cNvSpPr>
            <a:spLocks noChangeShapeType="1"/>
          </p:cNvSpPr>
          <p:nvPr/>
        </p:nvSpPr>
        <p:spPr bwMode="auto">
          <a:xfrm>
            <a:off x="152400" y="533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4259" name="Line 3"/>
          <p:cNvSpPr>
            <a:spLocks noChangeShapeType="1"/>
          </p:cNvSpPr>
          <p:nvPr/>
        </p:nvSpPr>
        <p:spPr bwMode="auto">
          <a:xfrm>
            <a:off x="152400" y="1371600"/>
            <a:ext cx="8763000" cy="0"/>
          </a:xfrm>
          <a:prstGeom prst="line">
            <a:avLst/>
          </a:prstGeom>
          <a:noFill/>
          <a:ln w="1905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64260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3552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chemeClr val="folHlink"/>
                </a:solidFill>
                <a:latin typeface="Times New Roman" pitchFamily="18" charset="0"/>
              </a:rPr>
              <a:t>Figure 7.6  </a:t>
            </a:r>
            <a:r>
              <a:rPr lang="en-US" sz="2000" i="1">
                <a:latin typeface="Times New Roman" pitchFamily="18" charset="0"/>
              </a:rPr>
              <a:t>UTP performance</a:t>
            </a:r>
          </a:p>
        </p:txBody>
      </p:sp>
      <p:sp>
        <p:nvSpPr>
          <p:cNvPr id="864261" name="Line 5"/>
          <p:cNvSpPr>
            <a:spLocks noChangeShapeType="1"/>
          </p:cNvSpPr>
          <p:nvPr/>
        </p:nvSpPr>
        <p:spPr bwMode="auto">
          <a:xfrm>
            <a:off x="152400" y="6248400"/>
            <a:ext cx="87630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86426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676400"/>
            <a:ext cx="6124575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2873</TotalTime>
  <Words>1430</Words>
  <Application>Microsoft Office PowerPoint</Application>
  <PresentationFormat>On-screen Show (4:3)</PresentationFormat>
  <Paragraphs>237</Paragraphs>
  <Slides>47</Slides>
  <Notes>35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Blends</vt:lpstr>
      <vt:lpstr>HW for Chapter 3</vt:lpstr>
      <vt:lpstr>MIDTERM 1 – WEEK OF MARCH 8th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HW for Chapter 7</vt:lpstr>
      <vt:lpstr>Ch. 8: Switching &amp; Datagram Networks</vt:lpstr>
      <vt:lpstr>Building large networks</vt:lpstr>
      <vt:lpstr>Switching is the solution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HW for Chapter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Valued Gateway Client</dc:creator>
  <cp:lastModifiedBy>Ghada</cp:lastModifiedBy>
  <cp:revision>199</cp:revision>
  <dcterms:created xsi:type="dcterms:W3CDTF">2000-01-15T04:50:39Z</dcterms:created>
  <dcterms:modified xsi:type="dcterms:W3CDTF">2013-02-22T16:06:52Z</dcterms:modified>
</cp:coreProperties>
</file>